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28" r:id="rId3"/>
    <p:sldId id="429" r:id="rId4"/>
    <p:sldId id="587" r:id="rId6"/>
    <p:sldId id="585" r:id="rId7"/>
    <p:sldId id="586" r:id="rId8"/>
    <p:sldId id="491" r:id="rId9"/>
    <p:sldId id="630" r:id="rId10"/>
    <p:sldId id="490" r:id="rId11"/>
    <p:sldId id="502" r:id="rId12"/>
    <p:sldId id="489" r:id="rId13"/>
    <p:sldId id="498" r:id="rId14"/>
    <p:sldId id="492" r:id="rId15"/>
    <p:sldId id="493" r:id="rId16"/>
    <p:sldId id="632" r:id="rId17"/>
    <p:sldId id="633" r:id="rId18"/>
    <p:sldId id="634" r:id="rId19"/>
    <p:sldId id="635" r:id="rId20"/>
    <p:sldId id="636" r:id="rId21"/>
    <p:sldId id="637" r:id="rId22"/>
    <p:sldId id="638" r:id="rId23"/>
    <p:sldId id="639" r:id="rId24"/>
    <p:sldId id="640" r:id="rId25"/>
    <p:sldId id="641" r:id="rId26"/>
    <p:sldId id="494" r:id="rId27"/>
    <p:sldId id="495" r:id="rId28"/>
    <p:sldId id="658" r:id="rId29"/>
    <p:sldId id="701" r:id="rId30"/>
    <p:sldId id="533" r:id="rId31"/>
    <p:sldId id="534" r:id="rId32"/>
    <p:sldId id="535" r:id="rId33"/>
    <p:sldId id="536" r:id="rId34"/>
    <p:sldId id="518" r:id="rId35"/>
    <p:sldId id="519" r:id="rId36"/>
    <p:sldId id="520" r:id="rId37"/>
    <p:sldId id="559" r:id="rId38"/>
    <p:sldId id="744" r:id="rId39"/>
    <p:sldId id="745" r:id="rId40"/>
    <p:sldId id="746" r:id="rId41"/>
    <p:sldId id="747" r:id="rId42"/>
    <p:sldId id="748" r:id="rId43"/>
    <p:sldId id="749" r:id="rId44"/>
    <p:sldId id="750" r:id="rId45"/>
    <p:sldId id="525" r:id="rId46"/>
    <p:sldId id="526" r:id="rId47"/>
    <p:sldId id="552" r:id="rId48"/>
    <p:sldId id="517" r:id="rId49"/>
    <p:sldId id="553" r:id="rId50"/>
    <p:sldId id="789" r:id="rId51"/>
    <p:sldId id="790" r:id="rId52"/>
    <p:sldId id="791" r:id="rId53"/>
    <p:sldId id="792" r:id="rId54"/>
    <p:sldId id="793" r:id="rId55"/>
    <p:sldId id="794" r:id="rId56"/>
    <p:sldId id="795" r:id="rId57"/>
    <p:sldId id="528" r:id="rId58"/>
    <p:sldId id="529" r:id="rId59"/>
    <p:sldId id="530" r:id="rId60"/>
    <p:sldId id="554" r:id="rId61"/>
    <p:sldId id="555" r:id="rId62"/>
    <p:sldId id="556" r:id="rId63"/>
    <p:sldId id="557" r:id="rId64"/>
    <p:sldId id="561" r:id="rId65"/>
    <p:sldId id="562" r:id="rId66"/>
    <p:sldId id="569" r:id="rId67"/>
    <p:sldId id="570" r:id="rId68"/>
    <p:sldId id="654" r:id="rId69"/>
    <p:sldId id="655" r:id="rId70"/>
    <p:sldId id="656" r:id="rId71"/>
    <p:sldId id="657" r:id="rId72"/>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666633"/>
    <a:srgbClr val="CC6600"/>
    <a:srgbClr val="EAEAEA"/>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00" d="100"/>
          <a:sy n="100" d="100"/>
        </p:scale>
        <p:origin x="-1626" y="-102"/>
      </p:cViewPr>
      <p:guideLst>
        <p:guide orient="horz" pos="2140"/>
        <p:guide pos="3739"/>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5" Type="http://schemas.openxmlformats.org/officeDocument/2006/relationships/tableStyles" Target="tableStyles.xml"/><Relationship Id="rId74" Type="http://schemas.openxmlformats.org/officeDocument/2006/relationships/viewProps" Target="viewProps.xml"/><Relationship Id="rId73" Type="http://schemas.openxmlformats.org/officeDocument/2006/relationships/presProps" Target="presProps.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2" name="Rectangle 4"/>
          <p:cNvSpPr>
            <a:spLocks noGrp="1"/>
          </p:cNvSpPr>
          <p:nvPr>
            <p:ph type="sldImg"/>
          </p:nvPr>
        </p:nvSpPr>
        <p:spPr>
          <a:xfrm>
            <a:off x="381000" y="685800"/>
            <a:ext cx="6096000" cy="3429000"/>
          </a:xfrm>
          <a:prstGeom prst="rect">
            <a:avLst/>
          </a:prstGeom>
          <a:noFill/>
          <a:ln w="9525">
            <a:noFill/>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p>
            <a:pPr lvl="0" algn="r" eaLnBrk="1" fontAlgn="base" hangingPunct="1">
              <a:buNone/>
            </a:pPr>
            <a:fld id="{9A0DB2DC-4C9A-4742-B13C-FB6460FD3503}" type="slidenum">
              <a:rPr lang="en-US" altLang="zh-CN" sz="1200" strike="noStrike" noProof="1" dirty="0">
                <a:latin typeface="Arial" panose="020B0604020202020204" pitchFamily="34" charset="0"/>
                <a:ea typeface="宋体" panose="02010600030101010101" pitchFamily="2" charset="-122"/>
                <a:cs typeface="+mn-cs"/>
              </a:rPr>
            </a:fld>
            <a:endParaRPr lang="en-US" altLang="zh-CN"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r>
              <a:rPr lang="zh-CN" altLang="en-US"/>
              <a:t>Docker技术的出现和迅猛发展，已成为云计算产业的新的热点。容器使用范围也由互联网厂商快速向传统企业扩展，大量传统企业开始测试和尝试部署容器云。</a:t>
            </a:r>
            <a:endParaRPr lang="zh-CN" altLang="en-US"/>
          </a:p>
          <a:p>
            <a:endParaRPr lang="zh-CN" altLang="en-US"/>
          </a:p>
          <a:p>
            <a:r>
              <a:rPr lang="zh-CN" altLang="en-US"/>
              <a:t>" 轻量化：容器相比于虚拟机提供了更小的镜像，更快的部署速度。容器轻量化特性非常适合需要批量快速上线的应用或快速规模弹缩应用，如互联网web应用。 </a:t>
            </a:r>
            <a:endParaRPr lang="zh-CN" altLang="en-US"/>
          </a:p>
          <a:p>
            <a:endParaRPr lang="zh-CN" altLang="en-US"/>
          </a:p>
          <a:p>
            <a:r>
              <a:rPr lang="zh-CN" altLang="en-US"/>
              <a:t>" 性能高、资源省：相比虚拟化，接近物理机的性能，系统开销大幅降低，资源利用率高。容器的高性能特性非常适合对计算资源要求较高的应用，如大数据和高性能计算应用。</a:t>
            </a:r>
            <a:endParaRPr lang="zh-CN" altLang="en-US"/>
          </a:p>
          <a:p>
            <a:endParaRPr lang="zh-CN" altLang="en-US"/>
          </a:p>
          <a:p>
            <a:r>
              <a:rPr lang="zh-CN" altLang="en-US"/>
              <a:t> " 跨平台：容器技术实现了OS解耦，应用一次打包，可到处运行。容器的跨平台能力非常适合作为DevOps的下层封装平台，实现应用的CI/CD流水线；容器应用可跨异构环境在不同云平台、公有云和私有云上部署，也非常适合作为混合云的平台。</a:t>
            </a:r>
            <a:endParaRPr lang="zh-CN" altLang="en-US"/>
          </a:p>
          <a:p>
            <a:endParaRPr lang="zh-CN" altLang="en-US"/>
          </a:p>
          <a:p>
            <a:r>
              <a:rPr lang="zh-CN" altLang="en-US"/>
              <a:t> " 细粒度：容器本身的“轻”和“小”的特性非常匹配细粒度服务对资源的诉求，与微服务化技术的发展相辅相成，可作为分布式微服务应用的最佳载体。</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r>
              <a:rPr lang="zh-CN" altLang="en-US"/>
              <a:t>docker run --name=nginx_bridge --net=bridge -p 80:80 -d nginx       </a:t>
            </a:r>
            <a:endParaRPr lang="zh-CN" altLang="en-US"/>
          </a:p>
          <a:p>
            <a:endParaRPr lang="zh-CN" altLang="en-US"/>
          </a:p>
          <a:p>
            <a:r>
              <a:rPr lang="zh-CN" altLang="en-US"/>
              <a:t>docker network inspect bridge</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r>
              <a:rPr lang="zh-CN" altLang="en-US"/>
              <a:t> docker network create --subnet="172.26.0.0/24" --gateway="172.26.0.1" mb</a:t>
            </a:r>
            <a:endParaRPr lang="zh-CN" altLang="en-US"/>
          </a:p>
          <a:p>
            <a:endParaRPr lang="zh-CN" altLang="en-US"/>
          </a:p>
          <a:p>
            <a:r>
              <a:rPr lang="zh-CN" altLang="en-US"/>
              <a:t>docker run -id --name=t1 --network=mb ubuntu</a:t>
            </a:r>
            <a:endParaRPr lang="zh-CN" altLang="en-US"/>
          </a:p>
          <a:p>
            <a:endParaRPr lang="zh-CN" altLang="en-US"/>
          </a:p>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r>
              <a:rPr lang="en-US" altLang="zh-CN"/>
              <a:t>docker stats stress</a:t>
            </a:r>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r>
              <a:rPr lang="zh-CN" altLang="en-US"/>
              <a:t>版本控制&amp;协作开发：GitHub、GitLab、BitBucket、SubVersion、Coding、Bazaar</a:t>
            </a:r>
            <a:endParaRPr lang="zh-CN" altLang="en-US"/>
          </a:p>
          <a:p>
            <a:r>
              <a:rPr lang="zh-CN" altLang="en-US"/>
              <a:t>自动化构建和测试:Apache Ant、Maven 、Selenium、PyUnit、QUnit、JMeter、Gradle、PHPUnit</a:t>
            </a:r>
            <a:endParaRPr lang="zh-CN" altLang="en-US"/>
          </a:p>
          <a:p>
            <a:r>
              <a:rPr lang="zh-CN" altLang="en-US"/>
              <a:t>持续集成&amp;交付:Jenkins、Capistrano、BuildBot、Fabric、Tinderbox、Travis CI、flow.ci Continuum、LuntBuild、CruiseControl、Integrity、Gump、Go</a:t>
            </a:r>
            <a:endParaRPr lang="zh-CN" altLang="en-US"/>
          </a:p>
          <a:p>
            <a:r>
              <a:rPr lang="zh-CN" altLang="en-US"/>
              <a:t>容器平台: Docker、Rocket、Ubuntu（LXC）、第三方厂商如（AWS/阿里云）</a:t>
            </a:r>
            <a:endParaRPr lang="zh-CN" altLang="en-US"/>
          </a:p>
          <a:p>
            <a:r>
              <a:rPr lang="zh-CN" altLang="en-US"/>
              <a:t>配置管理：Chef、Puppet、CFengine、Bash、Rudder、Powershell、RunDeck、Saltstack、Ansible</a:t>
            </a:r>
            <a:endParaRPr lang="zh-CN" altLang="en-US"/>
          </a:p>
          <a:p>
            <a:r>
              <a:rPr lang="zh-CN" altLang="en-US"/>
              <a:t>微服务平台：OpenShift、Cloud Foundry、Kubernetes、Mesosphere</a:t>
            </a:r>
            <a:endParaRPr lang="zh-CN" altLang="en-US"/>
          </a:p>
          <a:p>
            <a:r>
              <a:rPr lang="zh-CN" altLang="en-US"/>
              <a:t>服务开通：Puppet、Docker Swarm、Vagrant、Powershell、OpenStack Heat</a:t>
            </a:r>
            <a:endParaRPr lang="zh-CN" altLang="en-US"/>
          </a:p>
          <a:p>
            <a:r>
              <a:rPr lang="zh-CN" altLang="en-US"/>
              <a:t>日志管理：Logstash、CollectD、StatsD</a:t>
            </a:r>
            <a:endParaRPr lang="zh-CN" altLang="en-US"/>
          </a:p>
          <a:p>
            <a:r>
              <a:rPr lang="zh-CN" altLang="en-US"/>
              <a:t>监控，警告&amp;分析：Nagios、Ganglia、Sensu、zabbix、ICINGA、Graphite、Kibana</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r>
              <a:rPr lang="zh-CN" altLang="en-US"/>
              <a:t>1、解决了运行环境不一致所带来的问题，Docker会将配置文件进行统一管理；</a:t>
            </a:r>
            <a:endParaRPr lang="zh-CN" altLang="en-US"/>
          </a:p>
          <a:p>
            <a:endParaRPr lang="zh-CN" altLang="en-US"/>
          </a:p>
          <a:p>
            <a:r>
              <a:rPr lang="zh-CN" altLang="en-US"/>
              <a:t>2、解决耗内存问题，Docker会一开始就为每个程序指定内存分配；</a:t>
            </a:r>
            <a:endParaRPr lang="zh-CN" altLang="en-US"/>
          </a:p>
          <a:p>
            <a:endParaRPr lang="zh-CN" altLang="en-US"/>
          </a:p>
          <a:p>
            <a:r>
              <a:rPr lang="zh-CN" altLang="en-US"/>
              <a:t>3、让快速扩展，弹性伸缩变得简单。</a:t>
            </a:r>
            <a:endParaRPr lang="zh-CN" altLang="en-US"/>
          </a:p>
          <a:p>
            <a:endParaRPr lang="zh-CN" altLang="en-US"/>
          </a:p>
          <a:p>
            <a:r>
              <a:rPr lang="en-US" altLang="zh-CN"/>
              <a:t>4</a:t>
            </a:r>
            <a:r>
              <a:rPr lang="zh-CN" altLang="en-US"/>
              <a:t>、快速部署、交付，降低运维</a:t>
            </a:r>
            <a:r>
              <a:rPr lang="zh-CN" altLang="en-US"/>
              <a:t>成本</a:t>
            </a:r>
            <a:endParaRPr lang="zh-CN" altLang="en-US"/>
          </a:p>
          <a:p>
            <a:endParaRPr lang="zh-CN" altLang="en-US"/>
          </a:p>
          <a:p>
            <a:r>
              <a:rPr lang="en-US" altLang="zh-CN"/>
              <a:t>5</a:t>
            </a:r>
            <a:r>
              <a:rPr lang="zh-CN" altLang="en-US"/>
              <a:t>、响应式部署和</a:t>
            </a:r>
            <a:r>
              <a:rPr lang="zh-CN" altLang="en-US"/>
              <a:t>扩展</a:t>
            </a:r>
            <a:endParaRPr lang="zh-CN" altLang="en-US"/>
          </a:p>
          <a:p>
            <a:endParaRPr lang="zh-CN" altLang="en-US"/>
          </a:p>
          <a:p>
            <a:r>
              <a:rPr lang="en-US" altLang="zh-CN"/>
              <a:t>6</a:t>
            </a:r>
            <a:r>
              <a:rPr lang="zh-CN" altLang="en-US"/>
              <a:t>、</a:t>
            </a:r>
            <a:r>
              <a:rPr lang="zh-CN" altLang="en-US"/>
              <a:t>提高资源</a:t>
            </a:r>
            <a:r>
              <a:rPr lang="zh-CN" altLang="en-US"/>
              <a:t>使用率</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r>
              <a:rPr lang="zh-CN" altLang="en-US"/>
              <a:t>Docker 是一个开源的应用容器引擎，让开发者可以打包他们的应用以及依赖包到一个可移植的容器中，然后发布到任何流行的 Linux 机器上，也可以实现虚拟化。容器是完全使用沙盒机制，相互间不会有任何接口（类似 iPhone 的 app）。几乎没有性能开销,可以徆容易地在机器和数据中心中运行。最重要的是,他们不依赖于任何语言、框架或包装系统。</a:t>
            </a:r>
            <a:endParaRPr lang="zh-CN" altLang="en-US"/>
          </a:p>
          <a:p>
            <a:endParaRPr lang="zh-CN" altLang="en-US"/>
          </a:p>
          <a:p>
            <a:r>
              <a:rPr lang="zh-CN" altLang="en-US"/>
              <a:t>沙箱：</a:t>
            </a:r>
            <a:endParaRPr lang="zh-CN" altLang="en-US"/>
          </a:p>
          <a:p>
            <a:r>
              <a:rPr lang="zh-CN" altLang="en-US"/>
              <a:t>沙盒也叨沙箱，英文 sandbox。在计算机领域挃一种虚拟技术，且多用于计算机安全技术。安全软件可以先让它在沙盒中运行，如果含有恶意行为，则禁止程序的进一步运行，而这丌会对系统造成任何危害。</a:t>
            </a:r>
            <a:endParaRPr lang="zh-CN" altLang="en-US"/>
          </a:p>
          <a:p>
            <a:endParaRPr lang="zh-CN" altLang="en-US"/>
          </a:p>
          <a:p>
            <a:r>
              <a:rPr lang="zh-CN" altLang="en-US"/>
              <a:t>Docker 是 dotCloud 公司开源的一个基于 LXC 的高级容器引擎，源代码托管在 Github 上, 基于 go语言并遵从 Apache2.0 协议开源</a:t>
            </a:r>
            <a:endParaRPr lang="zh-CN" altLang="en-US"/>
          </a:p>
          <a:p>
            <a:endParaRPr lang="zh-CN" altLang="en-US"/>
          </a:p>
          <a:p>
            <a:r>
              <a:rPr lang="zh-CN" altLang="en-US"/>
              <a:t>Docker 让开发者可以打包他们的应用以及依赖包到一个可移植的 container 中，然后发布到任何流行的 Linux 机器上。</a:t>
            </a:r>
            <a:endParaRPr lang="zh-CN" altLang="en-US"/>
          </a:p>
          <a:p>
            <a:endParaRPr lang="zh-CN" altLang="en-US"/>
          </a:p>
          <a:p>
            <a:endParaRPr lang="zh-CN" altLang="en-US"/>
          </a:p>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r>
              <a:rPr lang="zh-CN" altLang="en-US"/>
              <a:t>Docker技术的出现和迅猛发展，已成为云计算产业的新的热点。容器使用范围也由互联网厂商快速向传统企业扩展，大量传统企业开始测试和尝试部署容器云。</a:t>
            </a:r>
            <a:endParaRPr lang="zh-CN" altLang="en-US"/>
          </a:p>
          <a:p>
            <a:endParaRPr lang="zh-CN" altLang="en-US"/>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r>
              <a:rPr lang="zh-CN" altLang="zh-CN">
                <a:sym typeface="+mn-ea"/>
              </a:rPr>
              <a:t>问题</a:t>
            </a:r>
            <a:r>
              <a:rPr lang="en-US" altLang="zh-CN">
                <a:sym typeface="+mn-ea"/>
              </a:rPr>
              <a:t>1</a:t>
            </a:r>
            <a:r>
              <a:rPr lang="zh-CN" altLang="en-US">
                <a:sym typeface="+mn-ea"/>
              </a:rPr>
              <a:t>：网络空间、文件空间、</a:t>
            </a:r>
            <a:r>
              <a:rPr lang="en-US" altLang="zh-CN">
                <a:sym typeface="+mn-ea"/>
              </a:rPr>
              <a:t>CPU</a:t>
            </a:r>
            <a:r>
              <a:rPr lang="zh-CN" altLang="en-US">
                <a:sym typeface="+mn-ea"/>
              </a:rPr>
              <a:t>和内存使用</a:t>
            </a:r>
            <a:endParaRPr lang="zh-CN" altLang="en-US"/>
          </a:p>
          <a:p>
            <a:r>
              <a:rPr lang="zh-CN" altLang="en-US">
                <a:sym typeface="+mn-ea"/>
              </a:rPr>
              <a:t>问题</a:t>
            </a:r>
            <a:r>
              <a:rPr lang="en-US" altLang="zh-CN">
                <a:sym typeface="+mn-ea"/>
              </a:rPr>
              <a:t>2</a:t>
            </a:r>
            <a:r>
              <a:rPr lang="zh-CN" altLang="en-US">
                <a:sym typeface="+mn-ea"/>
              </a:rPr>
              <a:t>：多个</a:t>
            </a:r>
            <a:r>
              <a:rPr lang="en-US" altLang="zh-CN">
                <a:sym typeface="+mn-ea"/>
              </a:rPr>
              <a:t>container</a:t>
            </a:r>
            <a:r>
              <a:rPr lang="zh-CN" altLang="en-US">
                <a:sym typeface="+mn-ea"/>
              </a:rPr>
              <a:t>如何通信</a:t>
            </a:r>
            <a:endParaRPr lang="zh-CN" altLang="en-US"/>
          </a:p>
          <a:p>
            <a:r>
              <a:rPr lang="zh-CN" altLang="en-US">
                <a:sym typeface="+mn-ea"/>
              </a:rPr>
              <a:t>问题</a:t>
            </a:r>
            <a:r>
              <a:rPr lang="en-US" altLang="zh-CN">
                <a:sym typeface="+mn-ea"/>
              </a:rPr>
              <a:t>3</a:t>
            </a:r>
            <a:r>
              <a:rPr lang="zh-CN" altLang="en-US">
                <a:sym typeface="+mn-ea"/>
              </a:rPr>
              <a:t>：资源使用计量</a:t>
            </a:r>
            <a:endParaRPr lang="zh-CN" altLang="en-US"/>
          </a:p>
          <a:p>
            <a:endParaRPr lang="zh-CN" altLang="en-US"/>
          </a:p>
          <a:p>
            <a:r>
              <a:rPr lang="zh-CN" altLang="en-US"/>
              <a:t>Namespace — 实现 Container 的进程、网络、消息、文件系统和主机名的隔离。</a:t>
            </a:r>
            <a:endParaRPr lang="zh-CN" altLang="en-US"/>
          </a:p>
          <a:p>
            <a:endParaRPr lang="zh-CN" altLang="en-US"/>
          </a:p>
          <a:p>
            <a:r>
              <a:rPr lang="zh-CN" altLang="en-US">
                <a:sym typeface="+mn-ea"/>
              </a:rPr>
              <a:t>其名称源自控制组群（control groups）的简写，是Linux内核的一个功能，用来限制、控制与分离一个进程组的资源（如CPU、内存、磁盘输入输出等）。</a:t>
            </a:r>
            <a:endParaRPr lang="zh-CN" altLang="en-US"/>
          </a:p>
          <a:p>
            <a:endParaRPr lang="zh-CN" altLang="en-US"/>
          </a:p>
          <a:p>
            <a:r>
              <a:rPr lang="zh-CN" altLang="en-US"/>
              <a:t>Cgroup — 实现对资源的配额和度量</a:t>
            </a:r>
            <a:endParaRPr lang="zh-CN" altLang="en-US"/>
          </a:p>
          <a:p>
            <a:endParaRPr lang="zh-CN" altLang="en-US"/>
          </a:p>
          <a:p>
            <a:r>
              <a:rPr lang="zh-CN" altLang="en-US"/>
              <a:t>Cgroup 的配额，可以挃定实例使用的 cpu 个数，内存大小等。就像如下图，vmware 虚拟机中的硬件配置参数。</a:t>
            </a:r>
            <a:endParaRPr lang="zh-CN" altLang="en-US"/>
          </a:p>
          <a:p>
            <a:endParaRPr lang="zh-CN" altLang="en-US"/>
          </a:p>
          <a:p>
            <a:r>
              <a:rPr lang="en-US" altLang="zh-CN"/>
              <a:t>chroot</a:t>
            </a:r>
            <a:r>
              <a:rPr lang="zh-CN" altLang="en-US"/>
              <a:t>文件系统的隔离</a:t>
            </a:r>
            <a:endParaRPr lang="zh-CN" altLang="en-US"/>
          </a:p>
          <a:p>
            <a:endParaRPr lang="zh-CN" altLang="en-US"/>
          </a:p>
          <a:p>
            <a:r>
              <a:rPr lang="en-US" altLang="zh-CN"/>
              <a:t>Google</a:t>
            </a:r>
            <a:r>
              <a:rPr lang="zh-CN" altLang="en-US"/>
              <a:t>的工程师提出</a:t>
            </a:r>
            <a:r>
              <a:rPr lang="en-US" altLang="zh-CN"/>
              <a:t>,</a:t>
            </a:r>
            <a:r>
              <a:rPr lang="zh-CN" altLang="en-US"/>
              <a:t>整合到</a:t>
            </a:r>
            <a:r>
              <a:rPr lang="en-US" altLang="zh-CN"/>
              <a:t>Kernel</a:t>
            </a:r>
            <a:r>
              <a:rPr lang="zh-CN" altLang="en-US"/>
              <a:t>里面</a:t>
            </a:r>
            <a:endParaRPr lang="zh-CN" altLang="en-US"/>
          </a:p>
          <a:p>
            <a:endParaRPr lang="zh-CN" altLang="en-US"/>
          </a:p>
          <a:p>
            <a:r>
              <a:rPr lang="zh-CN" altLang="en-US"/>
              <a:t>通过不同子系统来实现资源的使用和记录</a:t>
            </a:r>
            <a:endParaRPr lang="zh-CN" altLang="en-US"/>
          </a:p>
          <a:p>
            <a:endParaRPr lang="zh-CN" altLang="en-US"/>
          </a:p>
          <a:p>
            <a:r>
              <a:rPr lang="zh-CN" altLang="en-US"/>
              <a:t>CHROOT就是Change Root，也就是改变程序执行时所参考的根目录位置。CHROOT可以增进系统的安全性，限制使用者能做的事。</a:t>
            </a:r>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endParaRPr lang="zh-CN" altLang="en-US"/>
          </a:p>
          <a:p>
            <a:endParaRPr lang="zh-CN" altLang="en-US"/>
          </a:p>
          <a:p>
            <a:endParaRPr lang="zh-CN" altLang="en-US"/>
          </a:p>
          <a:p>
            <a:endParaRPr lang="zh-CN" altLang="en-US"/>
          </a:p>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r>
              <a:rPr lang="zh-CN" altLang="en-US"/>
              <a:t>相同点： docker 容器技术和虚拟机技术，都是虚拟化技术。</a:t>
            </a:r>
            <a:endParaRPr lang="zh-CN" altLang="en-US"/>
          </a:p>
          <a:p>
            <a:r>
              <a:rPr lang="zh-CN" altLang="en-US"/>
              <a:t>docker 相对于 VM 虚拟机，少了虚拟机操作系统这一层，所以 docker 效率比虚拟机高</a:t>
            </a:r>
            <a:endParaRPr lang="zh-CN" altLang="en-US"/>
          </a:p>
          <a:p>
            <a:endParaRPr lang="en-US" altLang="zh-CN"/>
          </a:p>
          <a:p>
            <a:r>
              <a:rPr lang="zh-CN" altLang="en-US"/>
              <a:t>单台机器上，以多进程方式实现虚拟化，每个进程相当于一个虚拟机， 对应用程序是透明的， 开销小， 实例远高于</a:t>
            </a:r>
            <a:r>
              <a:rPr lang="en-US" altLang="zh-CN"/>
              <a:t>Hypervisor</a:t>
            </a:r>
            <a:r>
              <a:rPr lang="zh-CN" altLang="en-US"/>
              <a:t>，将性能发挥到极致</a:t>
            </a:r>
            <a:endParaRPr lang="zh-CN" altLang="en-US"/>
          </a:p>
          <a:p>
            <a:endParaRPr lang="zh-CN" altLang="en-US"/>
          </a:p>
          <a:p>
            <a:endParaRPr lang="zh-CN" altLang="en-US"/>
          </a:p>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r>
              <a:rPr lang="en-US" altLang="zh-CN"/>
              <a:t>Docker</a:t>
            </a:r>
            <a:r>
              <a:rPr lang="zh-CN" altLang="en-US"/>
              <a:t>基于</a:t>
            </a:r>
            <a:r>
              <a:rPr lang="en-US" altLang="zh-CN"/>
              <a:t>C/S</a:t>
            </a:r>
            <a:r>
              <a:rPr lang="zh-CN" altLang="en-US"/>
              <a:t>系统</a:t>
            </a:r>
            <a:endParaRPr lang="zh-CN" altLang="en-US"/>
          </a:p>
          <a:p>
            <a:endParaRPr lang="zh-CN" altLang="en-US"/>
          </a:p>
          <a:p>
            <a:r>
              <a:rPr lang="zh-CN" altLang="en-US"/>
              <a:t>工作流程：服务器 A 上运行 docker Engine 服务，在 docker Engine 上启劢徆多容器 container ，从外网 Docker Hub 上把 image 操作系统镜像下载来，放到 container 容器运行。这样一个容器的实例就运行起来了。</a:t>
            </a:r>
            <a:endParaRPr lang="zh-CN" altLang="en-US"/>
          </a:p>
          <a:p>
            <a:endParaRPr lang="zh-CN" altLang="en-US"/>
          </a:p>
          <a:p>
            <a:r>
              <a:rPr lang="zh-CN" altLang="en-US"/>
              <a:t>最后，通过 Docker client 对 docker 容器虚拟化平台进行控制。</a:t>
            </a:r>
            <a:endParaRPr lang="zh-CN" altLang="en-US"/>
          </a:p>
          <a:p>
            <a:endParaRPr lang="zh-CN" altLang="en-US"/>
          </a:p>
          <a:p>
            <a:r>
              <a:rPr lang="zh-CN" altLang="en-US"/>
              <a:t>Image 和 Container 的关系：image 可以理解为一个系统镜像，Container 是 Image 在运行时的一个状态。</a:t>
            </a:r>
            <a:endParaRPr lang="zh-CN" altLang="en-US"/>
          </a:p>
          <a:p>
            <a:endParaRPr lang="zh-CN" altLang="en-US"/>
          </a:p>
          <a:p>
            <a:r>
              <a:rPr lang="zh-CN" altLang="en-US"/>
              <a:t>如果拿虚拟机作一个比喻的话，Image 就是关机状态下的磁盘文件，Container 就是虚拟机运行时的磁盘文件，包括内存数据。</a:t>
            </a:r>
            <a:endParaRPr lang="zh-CN" altLang="en-US"/>
          </a:p>
          <a:p>
            <a:endParaRPr lang="zh-CN" altLang="en-US"/>
          </a:p>
          <a:p>
            <a:r>
              <a:rPr lang="zh-CN" altLang="en-US"/>
              <a:t>dockerhub：dockerhub 是 docker 官方的镜像存储站点，其中提供了徆多常用的镜像供用户下载，如 ubuntu, centos 等系统镜像。通过 dockerhub 用户也可以发布自己的 docker 镜像，为此用户需要注册一个账号，在网站上创建一个 docker 仓库。</a:t>
            </a:r>
            <a:endParaRPr lang="zh-CN" altLang="en-US"/>
          </a:p>
          <a:p>
            <a:endParaRPr lang="zh-CN" altLang="en-US"/>
          </a:p>
          <a:p>
            <a:r>
              <a:rPr lang="en-US" altLang="zh-CN"/>
              <a:t>image=</a:t>
            </a:r>
            <a:r>
              <a:rPr lang="zh-CN" altLang="en-US"/>
              <a:t>最基本的操作系统</a:t>
            </a:r>
            <a:r>
              <a:rPr lang="en-US" altLang="zh-CN"/>
              <a:t>+</a:t>
            </a:r>
            <a:r>
              <a:rPr lang="zh-CN" altLang="en-US"/>
              <a:t>软件运行环境</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Rectangle 11"/>
          <p:cNvSpPr>
            <a:spLocks noGrp="1" noChangeArrowheads="1"/>
          </p:cNvSpPr>
          <p:nvPr>
            <p:ph type="title"/>
          </p:nvPr>
        </p:nvSpPr>
        <p:spPr bwMode="auto">
          <a:xfrm>
            <a:off x="1524000" y="76200"/>
            <a:ext cx="10668000" cy="914400"/>
          </a:xfrm>
          <a:prstGeom prst="rect">
            <a:avLst/>
          </a:prstGeom>
          <a:noFill/>
          <a:ln w="9525">
            <a:noFill/>
            <a:miter lim="800000"/>
          </a:ln>
        </p:spPr>
        <p:txBody>
          <a:bodyPr/>
          <a:lstStyle/>
          <a:p>
            <a:pPr lvl="0" fontAlgn="base"/>
            <a:r>
              <a:rPr lang="zh-CN" strike="noStrike" noProof="1" smtClean="0"/>
              <a:t>单击此处编辑母版标题样式</a:t>
            </a:r>
            <a:endParaRPr lang="zh-CN" strike="noStrike"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Rectangle 11"/>
          <p:cNvSpPr>
            <a:spLocks noGrp="1" noChangeArrowheads="1"/>
          </p:cNvSpPr>
          <p:nvPr>
            <p:ph type="title"/>
          </p:nvPr>
        </p:nvSpPr>
        <p:spPr bwMode="auto">
          <a:xfrm>
            <a:off x="1524000" y="76200"/>
            <a:ext cx="10668000" cy="914400"/>
          </a:xfrm>
          <a:prstGeom prst="rect">
            <a:avLst/>
          </a:prstGeom>
          <a:noFill/>
          <a:ln w="9525">
            <a:noFill/>
            <a:miter lim="800000"/>
          </a:ln>
        </p:spPr>
        <p:txBody>
          <a:bodyPr/>
          <a:lstStyle/>
          <a:p>
            <a:pPr lvl="0" fontAlgn="base"/>
            <a:r>
              <a:rPr lang="zh-CN" strike="noStrike" noProof="1" smtClean="0"/>
              <a:t>单击此处编辑母版标题样式</a:t>
            </a:r>
            <a:endParaRPr lang="zh-CN" strike="noStrike" noProof="1"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Rectangle 11"/>
          <p:cNvSpPr>
            <a:spLocks noGrp="1" noChangeArrowheads="1"/>
          </p:cNvSpPr>
          <p:nvPr>
            <p:ph type="title"/>
          </p:nvPr>
        </p:nvSpPr>
        <p:spPr bwMode="auto">
          <a:xfrm>
            <a:off x="1524000" y="76200"/>
            <a:ext cx="10668000" cy="914400"/>
          </a:xfrm>
          <a:prstGeom prst="rect">
            <a:avLst/>
          </a:prstGeom>
          <a:noFill/>
          <a:ln w="9525">
            <a:noFill/>
            <a:miter lim="800000"/>
          </a:ln>
        </p:spPr>
        <p:txBody>
          <a:bodyPr/>
          <a:lstStyle/>
          <a:p>
            <a:pPr lvl="0" fontAlgn="base"/>
            <a:r>
              <a:rPr lang="zh-CN" strike="noStrike" noProof="1" smtClean="0"/>
              <a:t>单击此处编辑母版标题样式</a:t>
            </a:r>
            <a:endParaRPr lang="zh-CN" strike="noStrike" noProof="1"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Rectangle 11"/>
          <p:cNvSpPr>
            <a:spLocks noGrp="1" noChangeArrowheads="1"/>
          </p:cNvSpPr>
          <p:nvPr>
            <p:ph type="title"/>
          </p:nvPr>
        </p:nvSpPr>
        <p:spPr bwMode="auto">
          <a:xfrm>
            <a:off x="1524000" y="76200"/>
            <a:ext cx="10668000" cy="914400"/>
          </a:xfrm>
          <a:prstGeom prst="rect">
            <a:avLst/>
          </a:prstGeom>
          <a:noFill/>
          <a:ln w="9525">
            <a:noFill/>
            <a:miter lim="800000"/>
          </a:ln>
        </p:spPr>
        <p:txBody>
          <a:bodyPr/>
          <a:lstStyle/>
          <a:p>
            <a:pPr lvl="0" fontAlgn="base"/>
            <a:r>
              <a:rPr lang="zh-CN" strike="noStrike" noProof="1" smtClean="0"/>
              <a:t>单击此处编辑母版标题样式</a:t>
            </a:r>
            <a:endParaRPr lang="zh-CN" strike="noStrike" noProof="1"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1371600"/>
            <a:ext cx="10871200" cy="4754563"/>
          </a:xfrm>
        </p:spPr>
        <p:txBody>
          <a:body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3" name="标题 1"/>
          <p:cNvSpPr>
            <a:spLocks noGrp="1"/>
          </p:cNvSpPr>
          <p:nvPr>
            <p:ph type="title" idx="10"/>
          </p:nvPr>
        </p:nvSpPr>
        <p:spPr>
          <a:xfrm>
            <a:off x="1524000" y="76200"/>
            <a:ext cx="10668000" cy="914400"/>
          </a:xfrm>
        </p:spPr>
        <p:txBody>
          <a:bodyPr/>
          <a:lstStyle/>
          <a:p>
            <a:pPr fontAlgn="base"/>
            <a:r>
              <a:rPr lang="zh-CN" altLang="en-US" strike="noStrike" noProof="1" dirty="0" smtClean="0"/>
              <a:t>单击此处编辑母版标题样式</a:t>
            </a:r>
            <a:endParaRPr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3"/>
          <p:cNvSpPr>
            <a:spLocks noGrp="1"/>
          </p:cNvSpPr>
          <p:nvPr>
            <p:ph type="body"/>
          </p:nvPr>
        </p:nvSpPr>
        <p:spPr>
          <a:xfrm>
            <a:off x="609600" y="1600200"/>
            <a:ext cx="109728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7" name="Rectangle 7"/>
          <p:cNvSpPr>
            <a:spLocks noChangeArrowheads="1"/>
          </p:cNvSpPr>
          <p:nvPr userDrawn="1"/>
        </p:nvSpPr>
        <p:spPr bwMode="auto">
          <a:xfrm>
            <a:off x="0" y="0"/>
            <a:ext cx="12192000" cy="1066800"/>
          </a:xfrm>
          <a:prstGeom prst="rect">
            <a:avLst/>
          </a:prstGeom>
          <a:solidFill>
            <a:srgbClr val="0056AC"/>
          </a:solidFill>
          <a:ln w="9525" cmpd="sng">
            <a:solidFill>
              <a:schemeClr val="tx1"/>
            </a:solid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8" name="Rectangle 11"/>
          <p:cNvSpPr>
            <a:spLocks noGrp="1"/>
          </p:cNvSpPr>
          <p:nvPr>
            <p:ph type="title"/>
          </p:nvPr>
        </p:nvSpPr>
        <p:spPr>
          <a:xfrm>
            <a:off x="1524000" y="76200"/>
            <a:ext cx="10668000" cy="914400"/>
          </a:xfrm>
          <a:prstGeom prst="rect">
            <a:avLst/>
          </a:prstGeom>
          <a:noFill/>
          <a:ln w="9525">
            <a:noFill/>
          </a:ln>
        </p:spPr>
        <p:txBody>
          <a:bodyPr anchor="ctr"/>
          <a:p>
            <a:pPr lvl="0"/>
            <a:r>
              <a:rPr lang="zh-CN" altLang="en-US" dirty="0"/>
              <a:t>单击此处编辑母版标题样式</a:t>
            </a:r>
            <a:endParaRPr lang="zh-CN" altLang="en-US" dirty="0"/>
          </a:p>
        </p:txBody>
      </p:sp>
      <p:pic>
        <p:nvPicPr>
          <p:cNvPr id="1029" name="图片 3" descr="C:/Users/ADMINI~1/AppData/Local/Temp/kaimatting/20200215154817/output_aiMatting_20200215154821.pngoutput_aiMatting_20200215154821"/>
          <p:cNvPicPr>
            <a:picLocks noChangeAspect="1"/>
          </p:cNvPicPr>
          <p:nvPr userDrawn="1"/>
        </p:nvPicPr>
        <p:blipFill>
          <a:blip r:embed="rId9"/>
          <a:stretch>
            <a:fillRect/>
          </a:stretch>
        </p:blipFill>
        <p:spPr>
          <a:xfrm>
            <a:off x="391584" y="146050"/>
            <a:ext cx="1007533" cy="7556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3200">
          <a:solidFill>
            <a:schemeClr val="bg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3200">
          <a:solidFill>
            <a:schemeClr val="bg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3200">
          <a:solidFill>
            <a:schemeClr val="bg1"/>
          </a:solidFill>
          <a:latin typeface="Arial" panose="020B0604020202020204" pitchFamily="34" charset="0"/>
          <a:ea typeface="黑体" panose="02010609060101010101" pitchFamily="49" charset="-122"/>
        </a:defRPr>
      </a:lvl5pPr>
      <a:lvl6pPr marL="457200" algn="l" rtl="0" eaLnBrk="0" fontAlgn="base" hangingPunct="0">
        <a:spcBef>
          <a:spcPct val="0"/>
        </a:spcBef>
        <a:spcAft>
          <a:spcPct val="0"/>
        </a:spcAft>
        <a:defRPr sz="3200">
          <a:solidFill>
            <a:schemeClr val="bg1"/>
          </a:solidFill>
          <a:latin typeface="Arial" panose="020B0604020202020204" pitchFamily="34" charset="0"/>
          <a:ea typeface="黑体" panose="02010609060101010101" pitchFamily="49" charset="-122"/>
        </a:defRPr>
      </a:lvl6pPr>
      <a:lvl7pPr marL="914400" algn="l" rtl="0" eaLnBrk="0" fontAlgn="base" hangingPunct="0">
        <a:spcBef>
          <a:spcPct val="0"/>
        </a:spcBef>
        <a:spcAft>
          <a:spcPct val="0"/>
        </a:spcAft>
        <a:defRPr sz="3200">
          <a:solidFill>
            <a:schemeClr val="bg1"/>
          </a:solidFill>
          <a:latin typeface="Arial" panose="020B0604020202020204" pitchFamily="34" charset="0"/>
          <a:ea typeface="黑体" panose="02010609060101010101" pitchFamily="49" charset="-122"/>
        </a:defRPr>
      </a:lvl7pPr>
      <a:lvl8pPr marL="1371600" algn="l" rtl="0" eaLnBrk="0" fontAlgn="base" hangingPunct="0">
        <a:spcBef>
          <a:spcPct val="0"/>
        </a:spcBef>
        <a:spcAft>
          <a:spcPct val="0"/>
        </a:spcAft>
        <a:defRPr sz="3200">
          <a:solidFill>
            <a:schemeClr val="bg1"/>
          </a:solidFill>
          <a:latin typeface="Arial" panose="020B0604020202020204" pitchFamily="34" charset="0"/>
          <a:ea typeface="黑体" panose="02010609060101010101" pitchFamily="49" charset="-122"/>
        </a:defRPr>
      </a:lvl8pPr>
      <a:lvl9pPr marL="1828800" algn="l" rtl="0" eaLnBrk="0" fontAlgn="base" hangingPunct="0">
        <a:spcBef>
          <a:spcPct val="0"/>
        </a:spcBef>
        <a:spcAft>
          <a:spcPct val="0"/>
        </a:spcAft>
        <a:defRPr sz="3200">
          <a:solidFill>
            <a:schemeClr val="bg1"/>
          </a:solidFill>
          <a:latin typeface="Arial" panose="020B0604020202020204" pitchFamily="34" charset="0"/>
          <a:ea typeface="黑体" panose="02010609060101010101" pitchFamily="49" charset="-122"/>
        </a:defRPr>
      </a:lvl9pPr>
    </p:titleStyle>
    <p:bodyStyle>
      <a:lvl1pPr marL="342900" indent="-342900" algn="l" rtl="0" eaLnBrk="0" fontAlgn="base" hangingPunct="0">
        <a:spcBef>
          <a:spcPct val="20000"/>
        </a:spcBef>
        <a:spcAft>
          <a:spcPct val="0"/>
        </a:spcAft>
        <a:buChar char="•"/>
        <a:defRPr sz="3200">
          <a:solidFill>
            <a:schemeClr val="tx1"/>
          </a:solidFill>
          <a:latin typeface="微软雅黑" panose="020B0503020204020204" charset="-122"/>
          <a:ea typeface="微软雅黑" panose="020B0503020204020204" charset="-122"/>
          <a:cs typeface="+mn-cs"/>
        </a:defRPr>
      </a:lvl1pPr>
      <a:lvl2pPr marL="742950" indent="-285750" algn="l" rtl="0" eaLnBrk="0" fontAlgn="base" hangingPunct="0">
        <a:spcBef>
          <a:spcPct val="20000"/>
        </a:spcBef>
        <a:spcAft>
          <a:spcPct val="0"/>
        </a:spcAft>
        <a:buChar char="–"/>
        <a:defRPr sz="2800">
          <a:solidFill>
            <a:schemeClr val="tx1"/>
          </a:solidFill>
          <a:latin typeface="微软雅黑" panose="020B0503020204020204" charset="-122"/>
          <a:ea typeface="微软雅黑" panose="020B0503020204020204" charset="-122"/>
        </a:defRPr>
      </a:lvl2pPr>
      <a:lvl3pPr marL="1143000" indent="-228600" algn="l" rtl="0" eaLnBrk="0" fontAlgn="base" hangingPunct="0">
        <a:spcBef>
          <a:spcPct val="20000"/>
        </a:spcBef>
        <a:spcAft>
          <a:spcPct val="0"/>
        </a:spcAft>
        <a:buChar char="•"/>
        <a:defRPr sz="2400">
          <a:solidFill>
            <a:schemeClr val="tx1"/>
          </a:solidFill>
          <a:latin typeface="微软雅黑" panose="020B0503020204020204" charset="-122"/>
          <a:ea typeface="微软雅黑" panose="020B0503020204020204" charset="-122"/>
        </a:defRPr>
      </a:lvl3pPr>
      <a:lvl4pPr marL="1600200" indent="-228600" algn="l" rtl="0" eaLnBrk="0" fontAlgn="base" hangingPunct="0">
        <a:spcBef>
          <a:spcPct val="20000"/>
        </a:spcBef>
        <a:spcAft>
          <a:spcPct val="0"/>
        </a:spcAft>
        <a:buChar char="–"/>
        <a:defRPr sz="2000">
          <a:solidFill>
            <a:schemeClr val="tx1"/>
          </a:solidFill>
          <a:latin typeface="微软雅黑" panose="020B0503020204020204" charset="-122"/>
          <a:ea typeface="微软雅黑" panose="020B0503020204020204" charset="-122"/>
        </a:defRPr>
      </a:lvl4pPr>
      <a:lvl5pPr marL="2057400" indent="-228600" algn="l" rtl="0" eaLnBrk="0" fontAlgn="base" hangingPunct="0">
        <a:spcBef>
          <a:spcPct val="20000"/>
        </a:spcBef>
        <a:spcAft>
          <a:spcPct val="0"/>
        </a:spcAft>
        <a:buChar char="»"/>
        <a:defRPr sz="2000">
          <a:solidFill>
            <a:schemeClr val="tx1"/>
          </a:solidFill>
          <a:latin typeface="微软雅黑" panose="020B0503020204020204" charset="-122"/>
          <a:ea typeface="微软雅黑" panose="020B0503020204020204" charset="-122"/>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vmlDrawing" Target="../drawings/vmlDrawing4.v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2.xml"/><Relationship Id="rId2" Type="http://schemas.openxmlformats.org/officeDocument/2006/relationships/image" Target="../media/image16.wmf"/><Relationship Id="rId1"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1.xml"/><Relationship Id="rId2" Type="http://schemas.openxmlformats.org/officeDocument/2006/relationships/image" Target="../media/image18.wmf"/><Relationship Id="rId1"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xml"/><Relationship Id="rId2" Type="http://schemas.openxmlformats.org/officeDocument/2006/relationships/image" Target="../media/image3.wmf"/><Relationship Id="rId1"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vmlDrawing" Target="../drawings/vmlDrawing2.vml"/><Relationship Id="rId4" Type="http://schemas.openxmlformats.org/officeDocument/2006/relationships/slideLayout" Target="../slideLayouts/slideLayout2.xml"/><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1.xml"/><Relationship Id="rId2" Type="http://schemas.openxmlformats.org/officeDocument/2006/relationships/image" Target="../media/image23.wmf"/><Relationship Id="rId1" Type="http://schemas.openxmlformats.org/officeDocument/2006/relationships/oleObject" Target="../embeddings/oleObject7.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5.wmf"/><Relationship Id="rId1"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2.xml"/><Relationship Id="rId2" Type="http://schemas.openxmlformats.org/officeDocument/2006/relationships/image" Target="../media/image25.wmf"/><Relationship Id="rId1" Type="http://schemas.openxmlformats.org/officeDocument/2006/relationships/oleObject" Target="../embeddings/oleObject8.bin"/></Relationships>
</file>

<file path=ppt/slides/_rels/slide67.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1.xml"/><Relationship Id="rId2" Type="http://schemas.openxmlformats.org/officeDocument/2006/relationships/image" Target="../media/image26.wmf"/><Relationship Id="rId1" Type="http://schemas.openxmlformats.org/officeDocument/2006/relationships/oleObject" Target="../embeddings/oleObject9.bin"/></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7.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p:txBody>
          <a:bodyPr/>
          <a:p>
            <a:r>
              <a:rPr lang="zh-CN" dirty="0">
                <a:sym typeface="+mn-ea"/>
              </a:rPr>
              <a:t>云计算与虚拟化技术</a:t>
            </a:r>
            <a:endParaRPr lang="zh-CN" dirty="0">
              <a:sym typeface="+mn-ea"/>
            </a:endParaRPr>
          </a:p>
        </p:txBody>
      </p:sp>
      <p:sp>
        <p:nvSpPr>
          <p:cNvPr id="2" name="内容占位符 1"/>
          <p:cNvSpPr/>
          <p:nvPr>
            <p:ph idx="1"/>
          </p:nvPr>
        </p:nvSpPr>
        <p:spPr>
          <a:xfrm>
            <a:off x="1981200" y="3060065"/>
            <a:ext cx="8229600" cy="1082675"/>
          </a:xfrm>
        </p:spPr>
        <p:txBody>
          <a:bodyPr/>
          <a:p>
            <a:pPr marL="0" indent="0" algn="ctr">
              <a:buNone/>
            </a:pPr>
            <a:r>
              <a:rPr altLang="zh-CN" sz="6000"/>
              <a:t>Docker容器</a:t>
            </a:r>
            <a:r>
              <a:rPr lang="zh-CN" sz="6000"/>
              <a:t>技术概述</a:t>
            </a:r>
            <a:endParaRPr lang="zh-CN" altLang="zh-CN" sz="6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p:txBody>
          <a:bodyPr/>
          <a:p>
            <a:r>
              <a:rPr lang="zh-CN" altLang="en-US" dirty="0">
                <a:sym typeface="+mn-ea"/>
              </a:rPr>
              <a:t>容器虚拟化技术与传统虚拟化技术</a:t>
            </a:r>
            <a:endParaRPr lang="zh-CN" altLang="en-US" dirty="0">
              <a:sym typeface="+mn-ea"/>
            </a:endParaRPr>
          </a:p>
        </p:txBody>
      </p:sp>
      <p:pic>
        <p:nvPicPr>
          <p:cNvPr id="2" name="内容占位符 1"/>
          <p:cNvPicPr>
            <a:picLocks noChangeAspect="1"/>
          </p:cNvPicPr>
          <p:nvPr>
            <p:ph idx="1"/>
          </p:nvPr>
        </p:nvPicPr>
        <p:blipFill>
          <a:blip r:embed="rId1"/>
          <a:stretch>
            <a:fillRect/>
          </a:stretch>
        </p:blipFill>
        <p:spPr>
          <a:xfrm>
            <a:off x="304800" y="1600200"/>
            <a:ext cx="11485245" cy="47199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p:txBody>
          <a:bodyPr/>
          <a:p>
            <a:endParaRPr lang="zh-CN" altLang="en-US" dirty="0">
              <a:sym typeface="+mn-ea"/>
            </a:endParaRPr>
          </a:p>
        </p:txBody>
      </p:sp>
      <p:graphicFrame>
        <p:nvGraphicFramePr>
          <p:cNvPr id="2" name="内容占位符 1"/>
          <p:cNvGraphicFramePr>
            <a:graphicFrameLocks noChangeAspect="1"/>
          </p:cNvGraphicFramePr>
          <p:nvPr>
            <p:ph idx="1"/>
          </p:nvPr>
        </p:nvGraphicFramePr>
        <p:xfrm>
          <a:off x="228600" y="1447800"/>
          <a:ext cx="5859780" cy="5120005"/>
        </p:xfrm>
        <a:graphic>
          <a:graphicData uri="http://schemas.openxmlformats.org/presentationml/2006/ole">
            <mc:AlternateContent xmlns:mc="http://schemas.openxmlformats.org/markup-compatibility/2006">
              <mc:Choice xmlns:v="urn:schemas-microsoft-com:vml" Requires="v">
                <p:oleObj spid="_x0000_s3" name="" r:id="rId1" imgW="8572500" imgH="5600700" progId="Paint.Picture">
                  <p:embed/>
                </p:oleObj>
              </mc:Choice>
              <mc:Fallback>
                <p:oleObj name="" r:id="rId1" imgW="8572500" imgH="5600700" progId="Paint.Picture">
                  <p:embed/>
                  <p:pic>
                    <p:nvPicPr>
                      <p:cNvPr id="0" name="图片 2"/>
                      <p:cNvPicPr/>
                      <p:nvPr/>
                    </p:nvPicPr>
                    <p:blipFill>
                      <a:blip r:embed="rId2"/>
                      <a:stretch>
                        <a:fillRect/>
                      </a:stretch>
                    </p:blipFill>
                    <p:spPr>
                      <a:xfrm>
                        <a:off x="228600" y="1447800"/>
                        <a:ext cx="5859780" cy="5120005"/>
                      </a:xfrm>
                      <a:prstGeom prst="rect">
                        <a:avLst/>
                      </a:prstGeom>
                    </p:spPr>
                  </p:pic>
                </p:oleObj>
              </mc:Fallback>
            </mc:AlternateContent>
          </a:graphicData>
        </a:graphic>
      </p:graphicFrame>
      <p:pic>
        <p:nvPicPr>
          <p:cNvPr id="4" name="图片 3"/>
          <p:cNvPicPr>
            <a:picLocks noChangeAspect="1"/>
          </p:cNvPicPr>
          <p:nvPr/>
        </p:nvPicPr>
        <p:blipFill>
          <a:blip r:embed="rId3"/>
          <a:stretch>
            <a:fillRect/>
          </a:stretch>
        </p:blipFill>
        <p:spPr>
          <a:xfrm>
            <a:off x="6186805" y="1447800"/>
            <a:ext cx="5795645" cy="51904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p:txBody>
          <a:bodyPr/>
          <a:p>
            <a:r>
              <a:rPr lang="en-US" altLang="zh-CN" dirty="0">
                <a:sym typeface="+mn-ea"/>
              </a:rPr>
              <a:t>Docker</a:t>
            </a:r>
            <a:r>
              <a:rPr lang="zh-CN" altLang="en-US" dirty="0">
                <a:sym typeface="+mn-ea"/>
              </a:rPr>
              <a:t>目标</a:t>
            </a:r>
            <a:endParaRPr lang="zh-CN" altLang="en-US" dirty="0">
              <a:sym typeface="+mn-ea"/>
            </a:endParaRPr>
          </a:p>
        </p:txBody>
      </p:sp>
      <p:sp>
        <p:nvSpPr>
          <p:cNvPr id="8" name="内容占位符 7"/>
          <p:cNvSpPr>
            <a:spLocks noGrp="1"/>
          </p:cNvSpPr>
          <p:nvPr>
            <p:ph idx="1"/>
          </p:nvPr>
        </p:nvSpPr>
        <p:spPr>
          <a:xfrm>
            <a:off x="1981200" y="1600200"/>
            <a:ext cx="8229600" cy="4752975"/>
          </a:xfrm>
        </p:spPr>
        <p:txBody>
          <a:bodyPr/>
          <a:p>
            <a:pPr latinLnBrk="0">
              <a:lnSpc>
                <a:spcPct val="150000"/>
              </a:lnSpc>
              <a:spcBef>
                <a:spcPts val="0"/>
              </a:spcBef>
            </a:pPr>
            <a:r>
              <a:rPr lang="zh-CN" altLang="en-US"/>
              <a:t>提供简单轻量的建模方式</a:t>
            </a:r>
            <a:endParaRPr lang="zh-CN" altLang="en-US"/>
          </a:p>
          <a:p>
            <a:pPr latinLnBrk="0">
              <a:lnSpc>
                <a:spcPct val="150000"/>
              </a:lnSpc>
              <a:spcBef>
                <a:spcPts val="0"/>
              </a:spcBef>
            </a:pPr>
            <a:r>
              <a:rPr lang="zh-CN" altLang="en-US"/>
              <a:t>职责的逻辑分离</a:t>
            </a:r>
            <a:endParaRPr lang="zh-CN" altLang="en-US"/>
          </a:p>
          <a:p>
            <a:pPr latinLnBrk="0">
              <a:lnSpc>
                <a:spcPct val="150000"/>
              </a:lnSpc>
              <a:spcBef>
                <a:spcPts val="0"/>
              </a:spcBef>
            </a:pPr>
            <a:r>
              <a:rPr lang="zh-CN" altLang="en-US"/>
              <a:t>快速高效的开发生命周期</a:t>
            </a:r>
            <a:endParaRPr lang="zh-CN" altLang="en-US"/>
          </a:p>
          <a:p>
            <a:pPr latinLnBrk="0">
              <a:lnSpc>
                <a:spcPct val="150000"/>
              </a:lnSpc>
              <a:spcBef>
                <a:spcPts val="0"/>
              </a:spcBef>
            </a:pPr>
            <a:r>
              <a:rPr lang="zh-CN" altLang="en-US"/>
              <a:t>鼓励使用面向服务的架构</a:t>
            </a:r>
            <a:endParaRPr lang="zh-CN" altLang="en-US"/>
          </a:p>
          <a:p>
            <a:pPr latinLnBrk="0">
              <a:lnSpc>
                <a:spcPct val="150000"/>
              </a:lnSpc>
              <a:spcBef>
                <a:spcPts val="0"/>
              </a:spcBef>
            </a:pP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p:txBody>
          <a:bodyPr/>
          <a:p>
            <a:r>
              <a:rPr lang="en-US" altLang="zh-CN" dirty="0">
                <a:sym typeface="+mn-ea"/>
              </a:rPr>
              <a:t>Docker</a:t>
            </a:r>
            <a:r>
              <a:rPr lang="zh-CN" altLang="en-US" dirty="0">
                <a:sym typeface="+mn-ea"/>
              </a:rPr>
              <a:t>的使用场景</a:t>
            </a:r>
            <a:endParaRPr lang="zh-CN" altLang="en-US" dirty="0">
              <a:sym typeface="+mn-ea"/>
            </a:endParaRPr>
          </a:p>
        </p:txBody>
      </p:sp>
      <p:sp>
        <p:nvSpPr>
          <p:cNvPr id="8" name="内容占位符 7"/>
          <p:cNvSpPr>
            <a:spLocks noGrp="1"/>
          </p:cNvSpPr>
          <p:nvPr>
            <p:ph idx="1"/>
          </p:nvPr>
        </p:nvSpPr>
        <p:spPr>
          <a:xfrm>
            <a:off x="1981200" y="1600200"/>
            <a:ext cx="8229600" cy="4752975"/>
          </a:xfrm>
        </p:spPr>
        <p:txBody>
          <a:bodyPr/>
          <a:p>
            <a:pPr latinLnBrk="0">
              <a:lnSpc>
                <a:spcPct val="150000"/>
              </a:lnSpc>
              <a:spcBef>
                <a:spcPts val="0"/>
              </a:spcBef>
            </a:pPr>
            <a:r>
              <a:rPr lang="zh-CN" altLang="en-US"/>
              <a:t>开发、测试、部署服务</a:t>
            </a:r>
            <a:endParaRPr lang="zh-CN" altLang="en-US"/>
          </a:p>
          <a:p>
            <a:pPr latinLnBrk="0">
              <a:lnSpc>
                <a:spcPct val="150000"/>
              </a:lnSpc>
              <a:spcBef>
                <a:spcPts val="0"/>
              </a:spcBef>
            </a:pPr>
            <a:r>
              <a:rPr lang="zh-CN" altLang="en-US"/>
              <a:t>创建隔离的运行环境</a:t>
            </a:r>
            <a:endParaRPr lang="zh-CN" altLang="en-US"/>
          </a:p>
          <a:p>
            <a:pPr latinLnBrk="0">
              <a:lnSpc>
                <a:spcPct val="150000"/>
              </a:lnSpc>
              <a:spcBef>
                <a:spcPts val="0"/>
              </a:spcBef>
            </a:pPr>
            <a:r>
              <a:rPr lang="zh-CN" altLang="en-US"/>
              <a:t>搭建测试环境</a:t>
            </a:r>
            <a:endParaRPr lang="zh-CN" altLang="en-US"/>
          </a:p>
          <a:p>
            <a:pPr latinLnBrk="0">
              <a:lnSpc>
                <a:spcPct val="150000"/>
              </a:lnSpc>
              <a:spcBef>
                <a:spcPts val="0"/>
              </a:spcBef>
            </a:pPr>
            <a:r>
              <a:rPr lang="zh-CN" altLang="en-US"/>
              <a:t>构建多用户的</a:t>
            </a:r>
            <a:r>
              <a:rPr lang="en-US" altLang="zh-CN"/>
              <a:t>Pa</a:t>
            </a:r>
            <a:r>
              <a:rPr lang="en-US"/>
              <a:t>aS</a:t>
            </a:r>
            <a:r>
              <a:rPr lang="zh-CN"/>
              <a:t>基础设置</a:t>
            </a:r>
            <a:endParaRPr lang="zh-CN"/>
          </a:p>
          <a:p>
            <a:pPr latinLnBrk="0">
              <a:lnSpc>
                <a:spcPct val="150000"/>
              </a:lnSpc>
              <a:spcBef>
                <a:spcPts val="0"/>
              </a:spcBef>
            </a:pPr>
            <a:r>
              <a:rPr lang="zh-CN"/>
              <a:t>提供</a:t>
            </a:r>
            <a:r>
              <a:rPr lang="en-US" altLang="zh-CN"/>
              <a:t>SaaS</a:t>
            </a:r>
            <a:r>
              <a:rPr lang="zh-CN" altLang="en-US"/>
              <a:t>应用程序</a:t>
            </a:r>
            <a:endParaRPr lang="zh-CN" altLang="en-US"/>
          </a:p>
          <a:p>
            <a:pPr latinLnBrk="0">
              <a:lnSpc>
                <a:spcPct val="150000"/>
              </a:lnSpc>
              <a:spcBef>
                <a:spcPts val="0"/>
              </a:spcBef>
            </a:pPr>
            <a:r>
              <a:rPr lang="zh-CN" altLang="en-US"/>
              <a:t>高性能、超大规模的宿主机部署</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网站架构演变 </a:t>
            </a:r>
            <a:r>
              <a:rPr lang="en-US" altLang="zh-CN"/>
              <a:t>1</a:t>
            </a:r>
            <a:endParaRPr lang="en-US" altLang="zh-CN"/>
          </a:p>
        </p:txBody>
      </p:sp>
      <p:pic>
        <p:nvPicPr>
          <p:cNvPr id="7" name="内容占位符 6"/>
          <p:cNvPicPr>
            <a:picLocks noChangeAspect="1"/>
          </p:cNvPicPr>
          <p:nvPr>
            <p:ph idx="1"/>
          </p:nvPr>
        </p:nvPicPr>
        <p:blipFill>
          <a:blip r:embed="rId1"/>
          <a:stretch>
            <a:fillRect/>
          </a:stretch>
        </p:blipFill>
        <p:spPr>
          <a:xfrm>
            <a:off x="3683635" y="1518285"/>
            <a:ext cx="6640830" cy="4662805"/>
          </a:xfrm>
          <a:prstGeom prst="rect">
            <a:avLst/>
          </a:prstGeom>
        </p:spPr>
      </p:pic>
      <p:sp>
        <p:nvSpPr>
          <p:cNvPr id="11" name="文本框 10"/>
          <p:cNvSpPr txBox="1"/>
          <p:nvPr/>
        </p:nvSpPr>
        <p:spPr>
          <a:xfrm>
            <a:off x="548005" y="2479040"/>
            <a:ext cx="2868930" cy="2061210"/>
          </a:xfrm>
          <a:prstGeom prst="rect">
            <a:avLst/>
          </a:prstGeom>
          <a:noFill/>
        </p:spPr>
        <p:txBody>
          <a:bodyPr wrap="square" rtlCol="0" anchor="t">
            <a:spAutoFit/>
          </a:bodyPr>
          <a:p>
            <a:r>
              <a:rPr lang="zh-CN" altLang="en-US" sz="3200"/>
              <a:t>小型网站只需要一台服务器部署应用服务和数据库服务</a:t>
            </a:r>
            <a:endParaRPr lang="zh-CN" altLang="en-US" sz="3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网站架构演变 </a:t>
            </a:r>
            <a:r>
              <a:rPr lang="en-US" altLang="zh-CN"/>
              <a:t>2</a:t>
            </a:r>
            <a:endParaRPr lang="en-US" altLang="zh-CN"/>
          </a:p>
        </p:txBody>
      </p:sp>
      <p:pic>
        <p:nvPicPr>
          <p:cNvPr id="8" name="图片 7"/>
          <p:cNvPicPr>
            <a:picLocks noChangeAspect="1"/>
          </p:cNvPicPr>
          <p:nvPr/>
        </p:nvPicPr>
        <p:blipFill>
          <a:blip r:embed="rId1"/>
          <a:stretch>
            <a:fillRect/>
          </a:stretch>
        </p:blipFill>
        <p:spPr>
          <a:xfrm>
            <a:off x="3256915" y="1320800"/>
            <a:ext cx="8122920" cy="4986655"/>
          </a:xfrm>
          <a:prstGeom prst="rect">
            <a:avLst/>
          </a:prstGeom>
        </p:spPr>
      </p:pic>
      <p:sp>
        <p:nvSpPr>
          <p:cNvPr id="11" name="文本框 10"/>
          <p:cNvSpPr txBox="1"/>
          <p:nvPr/>
        </p:nvSpPr>
        <p:spPr>
          <a:xfrm>
            <a:off x="548005" y="2479040"/>
            <a:ext cx="2868930" cy="1076325"/>
          </a:xfrm>
          <a:prstGeom prst="rect">
            <a:avLst/>
          </a:prstGeom>
          <a:noFill/>
        </p:spPr>
        <p:txBody>
          <a:bodyPr wrap="square" rtlCol="0" anchor="t">
            <a:spAutoFit/>
          </a:bodyPr>
          <a:p>
            <a:r>
              <a:rPr lang="zh-CN" altLang="en-US" sz="3200"/>
              <a:t>应用服务与数据服务分离</a:t>
            </a:r>
            <a:endParaRPr lang="zh-CN" altLang="en-US" sz="3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网站架构演变 </a:t>
            </a:r>
            <a:r>
              <a:rPr lang="en-US" altLang="zh-CN"/>
              <a:t>3</a:t>
            </a:r>
            <a:endParaRPr lang="en-US" altLang="zh-CN"/>
          </a:p>
        </p:txBody>
      </p:sp>
      <p:pic>
        <p:nvPicPr>
          <p:cNvPr id="3" name="内容占位符 2"/>
          <p:cNvPicPr>
            <a:picLocks noChangeAspect="1"/>
          </p:cNvPicPr>
          <p:nvPr>
            <p:ph idx="1"/>
          </p:nvPr>
        </p:nvPicPr>
        <p:blipFill>
          <a:blip r:embed="rId1"/>
          <a:srcRect l="13913"/>
          <a:stretch>
            <a:fillRect/>
          </a:stretch>
        </p:blipFill>
        <p:spPr>
          <a:xfrm>
            <a:off x="3575050" y="1340485"/>
            <a:ext cx="8366760" cy="5325110"/>
          </a:xfrm>
          <a:prstGeom prst="rect">
            <a:avLst/>
          </a:prstGeom>
        </p:spPr>
      </p:pic>
      <p:sp>
        <p:nvSpPr>
          <p:cNvPr id="11" name="文本框 10"/>
          <p:cNvSpPr txBox="1"/>
          <p:nvPr/>
        </p:nvSpPr>
        <p:spPr>
          <a:xfrm>
            <a:off x="334010" y="2890520"/>
            <a:ext cx="2868930" cy="1076325"/>
          </a:xfrm>
          <a:prstGeom prst="rect">
            <a:avLst/>
          </a:prstGeom>
          <a:noFill/>
        </p:spPr>
        <p:txBody>
          <a:bodyPr wrap="square" rtlCol="0" anchor="t">
            <a:spAutoFit/>
          </a:bodyPr>
          <a:p>
            <a:r>
              <a:rPr lang="zh-CN" altLang="en-US" sz="3200"/>
              <a:t>缓存服务缓解数据访问压力</a:t>
            </a:r>
            <a:endParaRPr lang="zh-CN" altLang="en-US" sz="3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网站架构演变 </a:t>
            </a:r>
            <a:r>
              <a:rPr lang="en-US" altLang="zh-CN"/>
              <a:t>4</a:t>
            </a:r>
            <a:endParaRPr lang="en-US" altLang="zh-CN"/>
          </a:p>
        </p:txBody>
      </p:sp>
      <p:pic>
        <p:nvPicPr>
          <p:cNvPr id="4" name="图片 3"/>
          <p:cNvPicPr>
            <a:picLocks noChangeAspect="1"/>
          </p:cNvPicPr>
          <p:nvPr/>
        </p:nvPicPr>
        <p:blipFill>
          <a:blip r:embed="rId1"/>
          <a:stretch>
            <a:fillRect/>
          </a:stretch>
        </p:blipFill>
        <p:spPr>
          <a:xfrm>
            <a:off x="2986405" y="1310005"/>
            <a:ext cx="8387080" cy="5348605"/>
          </a:xfrm>
          <a:prstGeom prst="rect">
            <a:avLst/>
          </a:prstGeom>
        </p:spPr>
      </p:pic>
      <p:sp>
        <p:nvSpPr>
          <p:cNvPr id="11" name="文本框 10"/>
          <p:cNvSpPr txBox="1"/>
          <p:nvPr/>
        </p:nvSpPr>
        <p:spPr>
          <a:xfrm>
            <a:off x="295910" y="2943860"/>
            <a:ext cx="3044190" cy="1568450"/>
          </a:xfrm>
          <a:prstGeom prst="rect">
            <a:avLst/>
          </a:prstGeom>
          <a:noFill/>
        </p:spPr>
        <p:txBody>
          <a:bodyPr wrap="square" rtlCol="0" anchor="t">
            <a:spAutoFit/>
          </a:bodyPr>
          <a:p>
            <a:r>
              <a:rPr lang="zh-CN" altLang="en-US" sz="3200"/>
              <a:t>使用应用服务器集群改善网站并发处理能力</a:t>
            </a:r>
            <a:endParaRPr lang="zh-CN" altLang="en-US" sz="3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网站架构演变 </a:t>
            </a:r>
            <a:r>
              <a:rPr lang="en-US" altLang="zh-CN"/>
              <a:t>5</a:t>
            </a:r>
            <a:endParaRPr lang="en-US" altLang="zh-CN"/>
          </a:p>
        </p:txBody>
      </p:sp>
      <p:pic>
        <p:nvPicPr>
          <p:cNvPr id="6" name="内容占位符 5"/>
          <p:cNvPicPr>
            <a:picLocks noChangeAspect="1"/>
          </p:cNvPicPr>
          <p:nvPr>
            <p:ph idx="1"/>
          </p:nvPr>
        </p:nvPicPr>
        <p:blipFill>
          <a:blip r:embed="rId1"/>
          <a:stretch>
            <a:fillRect/>
          </a:stretch>
        </p:blipFill>
        <p:spPr>
          <a:xfrm>
            <a:off x="3150870" y="1181735"/>
            <a:ext cx="7809865" cy="5401945"/>
          </a:xfrm>
          <a:prstGeom prst="rect">
            <a:avLst/>
          </a:prstGeom>
        </p:spPr>
      </p:pic>
      <p:sp>
        <p:nvSpPr>
          <p:cNvPr id="11" name="文本框 10"/>
          <p:cNvSpPr txBox="1"/>
          <p:nvPr/>
        </p:nvSpPr>
        <p:spPr>
          <a:xfrm>
            <a:off x="295910" y="2943860"/>
            <a:ext cx="2701290" cy="1568450"/>
          </a:xfrm>
          <a:prstGeom prst="rect">
            <a:avLst/>
          </a:prstGeom>
          <a:noFill/>
        </p:spPr>
        <p:txBody>
          <a:bodyPr wrap="square" rtlCol="0" anchor="t">
            <a:spAutoFit/>
          </a:bodyPr>
          <a:p>
            <a:r>
              <a:rPr lang="zh-CN" altLang="en-US" sz="3200"/>
              <a:t>应用服务器集群，数据库读写分离</a:t>
            </a:r>
            <a:endParaRPr lang="zh-CN" altLang="en-US" sz="3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网站架构演变 </a:t>
            </a:r>
            <a:r>
              <a:rPr lang="en-US" altLang="zh-CN"/>
              <a:t>6</a:t>
            </a:r>
            <a:endParaRPr lang="en-US" altLang="zh-CN"/>
          </a:p>
        </p:txBody>
      </p:sp>
      <p:sp>
        <p:nvSpPr>
          <p:cNvPr id="11" name="文本框 10"/>
          <p:cNvSpPr txBox="1"/>
          <p:nvPr/>
        </p:nvSpPr>
        <p:spPr>
          <a:xfrm>
            <a:off x="295910" y="2943860"/>
            <a:ext cx="2701290" cy="1568450"/>
          </a:xfrm>
          <a:prstGeom prst="rect">
            <a:avLst/>
          </a:prstGeom>
          <a:noFill/>
        </p:spPr>
        <p:txBody>
          <a:bodyPr wrap="square" rtlCol="0" anchor="t">
            <a:spAutoFit/>
          </a:bodyPr>
          <a:p>
            <a:r>
              <a:rPr lang="zh-CN" altLang="en-US" sz="3200">
                <a:sym typeface="+mn-ea"/>
              </a:rPr>
              <a:t>使用反向代理和 CDN 加速网站响应</a:t>
            </a:r>
            <a:endParaRPr lang="zh-CN" altLang="en-US" sz="3200"/>
          </a:p>
        </p:txBody>
      </p:sp>
      <p:pic>
        <p:nvPicPr>
          <p:cNvPr id="3" name="内容占位符 2"/>
          <p:cNvPicPr>
            <a:picLocks noChangeAspect="1"/>
          </p:cNvPicPr>
          <p:nvPr>
            <p:ph idx="1"/>
          </p:nvPr>
        </p:nvPicPr>
        <p:blipFill>
          <a:blip r:embed="rId1"/>
          <a:stretch>
            <a:fillRect/>
          </a:stretch>
        </p:blipFill>
        <p:spPr>
          <a:xfrm>
            <a:off x="3536315" y="1251585"/>
            <a:ext cx="8097520" cy="54787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3048000" y="2819400"/>
            <a:ext cx="5105400" cy="3592830"/>
          </a:xfrm>
          <a:prstGeom prst="rect">
            <a:avLst/>
          </a:prstGeom>
        </p:spPr>
      </p:pic>
      <p:sp>
        <p:nvSpPr>
          <p:cNvPr id="7" name="标题 6"/>
          <p:cNvSpPr>
            <a:spLocks noGrp="1"/>
          </p:cNvSpPr>
          <p:nvPr>
            <p:ph type="title"/>
          </p:nvPr>
        </p:nvSpPr>
        <p:spPr/>
        <p:txBody>
          <a:bodyPr/>
          <a:p>
            <a:r>
              <a:rPr lang="en-US" altLang="zh-CN" dirty="0">
                <a:sym typeface="+mn-ea"/>
              </a:rPr>
              <a:t>Docker</a:t>
            </a:r>
            <a:r>
              <a:rPr lang="zh-CN" altLang="en-US" dirty="0">
                <a:sym typeface="+mn-ea"/>
              </a:rPr>
              <a:t>是云计算必然的现在和未来</a:t>
            </a:r>
            <a:endParaRPr lang="zh-CN" altLang="en-US" dirty="0">
              <a:sym typeface="+mn-ea"/>
            </a:endParaRPr>
          </a:p>
        </p:txBody>
      </p:sp>
      <p:sp>
        <p:nvSpPr>
          <p:cNvPr id="8" name="内容占位符 7"/>
          <p:cNvSpPr>
            <a:spLocks noGrp="1"/>
          </p:cNvSpPr>
          <p:nvPr>
            <p:ph idx="1"/>
          </p:nvPr>
        </p:nvSpPr>
        <p:spPr>
          <a:xfrm>
            <a:off x="914400" y="1143000"/>
            <a:ext cx="10607040" cy="4752975"/>
          </a:xfrm>
        </p:spPr>
        <p:txBody>
          <a:bodyPr/>
          <a:p>
            <a:pPr latinLnBrk="0">
              <a:lnSpc>
                <a:spcPct val="150000"/>
              </a:lnSpc>
              <a:spcBef>
                <a:spcPts val="0"/>
              </a:spcBef>
            </a:pPr>
            <a:r>
              <a:rPr lang="zh-CN" altLang="en-US"/>
              <a:t>近</a:t>
            </a:r>
            <a:r>
              <a:rPr lang="en-US" altLang="zh-CN"/>
              <a:t>10</a:t>
            </a:r>
            <a:r>
              <a:rPr lang="zh-CN" altLang="en-US"/>
              <a:t>年来软件工程领域重大革命</a:t>
            </a:r>
            <a:endParaRPr lang="zh-CN" altLang="en-US"/>
          </a:p>
          <a:p>
            <a:pPr latinLnBrk="0">
              <a:lnSpc>
                <a:spcPct val="150000"/>
              </a:lnSpc>
              <a:spcBef>
                <a:spcPts val="0"/>
              </a:spcBef>
            </a:pPr>
            <a:r>
              <a:rPr lang="zh-CN" altLang="en-US"/>
              <a:t>统一软件开发、测试、部署、运维等生命周期</a:t>
            </a:r>
            <a:endParaRPr lang="zh-CN" altLang="en-US"/>
          </a:p>
          <a:p>
            <a:pPr latinLnBrk="0">
              <a:lnSpc>
                <a:spcPct val="150000"/>
              </a:lnSpc>
              <a:spcBef>
                <a:spcPts val="0"/>
              </a:spcBef>
            </a:pP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网站架构演变 </a:t>
            </a:r>
            <a:r>
              <a:rPr lang="en-US" altLang="zh-CN">
                <a:sym typeface="+mn-ea"/>
              </a:rPr>
              <a:t>7</a:t>
            </a:r>
            <a:endParaRPr lang="en-US" altLang="zh-CN">
              <a:sym typeface="+mn-ea"/>
            </a:endParaRPr>
          </a:p>
        </p:txBody>
      </p:sp>
      <p:sp>
        <p:nvSpPr>
          <p:cNvPr id="11" name="文本框 10"/>
          <p:cNvSpPr txBox="1"/>
          <p:nvPr/>
        </p:nvSpPr>
        <p:spPr>
          <a:xfrm>
            <a:off x="59055" y="3175000"/>
            <a:ext cx="2586990" cy="1076325"/>
          </a:xfrm>
          <a:prstGeom prst="rect">
            <a:avLst/>
          </a:prstGeom>
          <a:noFill/>
        </p:spPr>
        <p:txBody>
          <a:bodyPr wrap="square" rtlCol="0" anchor="t">
            <a:spAutoFit/>
          </a:bodyPr>
          <a:p>
            <a:r>
              <a:rPr lang="zh-CN" altLang="en-US" sz="3200"/>
              <a:t>使用 NoSQL 和搜索引擎</a:t>
            </a:r>
            <a:endParaRPr lang="zh-CN" altLang="en-US" sz="3200"/>
          </a:p>
        </p:txBody>
      </p:sp>
      <p:pic>
        <p:nvPicPr>
          <p:cNvPr id="3" name="图片 2"/>
          <p:cNvPicPr>
            <a:picLocks noChangeAspect="1"/>
          </p:cNvPicPr>
          <p:nvPr/>
        </p:nvPicPr>
        <p:blipFill>
          <a:blip r:embed="rId1"/>
          <a:stretch>
            <a:fillRect/>
          </a:stretch>
        </p:blipFill>
        <p:spPr>
          <a:xfrm>
            <a:off x="2551430" y="1311910"/>
            <a:ext cx="9559290" cy="545211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网站架构演变 </a:t>
            </a:r>
            <a:r>
              <a:rPr lang="en-US" altLang="zh-CN">
                <a:sym typeface="+mn-ea"/>
              </a:rPr>
              <a:t>8</a:t>
            </a:r>
            <a:endParaRPr lang="en-US" altLang="zh-CN">
              <a:sym typeface="+mn-ea"/>
            </a:endParaRPr>
          </a:p>
        </p:txBody>
      </p:sp>
      <p:graphicFrame>
        <p:nvGraphicFramePr>
          <p:cNvPr id="5" name="对象 4"/>
          <p:cNvGraphicFramePr/>
          <p:nvPr/>
        </p:nvGraphicFramePr>
        <p:xfrm>
          <a:off x="2193925" y="1294765"/>
          <a:ext cx="9723120" cy="5195570"/>
        </p:xfrm>
        <a:graphic>
          <a:graphicData uri="http://schemas.openxmlformats.org/presentationml/2006/ole">
            <mc:AlternateContent xmlns:mc="http://schemas.openxmlformats.org/markup-compatibility/2006">
              <mc:Choice xmlns:v="urn:schemas-microsoft-com:vml" Requires="v">
                <p:oleObj spid="_x0000_s6" name="" r:id="rId1" imgW="9715500" imgH="5191125" progId="Paint.Picture">
                  <p:embed/>
                </p:oleObj>
              </mc:Choice>
              <mc:Fallback>
                <p:oleObj name="" r:id="rId1" imgW="9715500" imgH="5191125" progId="Paint.Picture">
                  <p:embed/>
                  <p:pic>
                    <p:nvPicPr>
                      <p:cNvPr id="0" name="图片 5"/>
                      <p:cNvPicPr/>
                      <p:nvPr/>
                    </p:nvPicPr>
                    <p:blipFill>
                      <a:blip r:embed="rId2"/>
                      <a:stretch>
                        <a:fillRect/>
                      </a:stretch>
                    </p:blipFill>
                    <p:spPr>
                      <a:xfrm>
                        <a:off x="2193925" y="1294765"/>
                        <a:ext cx="9723120" cy="5195570"/>
                      </a:xfrm>
                      <a:prstGeom prst="rect">
                        <a:avLst/>
                      </a:prstGeom>
                    </p:spPr>
                  </p:pic>
                </p:oleObj>
              </mc:Fallback>
            </mc:AlternateContent>
          </a:graphicData>
        </a:graphic>
      </p:graphicFrame>
      <p:sp>
        <p:nvSpPr>
          <p:cNvPr id="11" name="文本框 10"/>
          <p:cNvSpPr txBox="1"/>
          <p:nvPr/>
        </p:nvSpPr>
        <p:spPr>
          <a:xfrm>
            <a:off x="142875" y="2991485"/>
            <a:ext cx="2380615" cy="1076325"/>
          </a:xfrm>
          <a:prstGeom prst="rect">
            <a:avLst/>
          </a:prstGeom>
          <a:noFill/>
        </p:spPr>
        <p:txBody>
          <a:bodyPr wrap="square" rtlCol="0" anchor="t">
            <a:spAutoFit/>
          </a:bodyPr>
          <a:p>
            <a:r>
              <a:rPr lang="zh-CN" altLang="en-US" sz="3200"/>
              <a:t>业务拆分</a:t>
            </a:r>
            <a:endParaRPr lang="zh-CN" altLang="en-US" sz="3200"/>
          </a:p>
          <a:p>
            <a:r>
              <a:rPr lang="zh-CN" altLang="en-US" sz="3200"/>
              <a:t>分布式服务</a:t>
            </a:r>
            <a:endParaRPr lang="zh-CN" altLang="en-US" sz="3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微服务特点</a:t>
            </a:r>
            <a:endParaRPr lang="zh-CN" altLang="en-US"/>
          </a:p>
        </p:txBody>
      </p:sp>
      <p:sp>
        <p:nvSpPr>
          <p:cNvPr id="4" name="内容占位符 3"/>
          <p:cNvSpPr>
            <a:spLocks noGrp="1"/>
          </p:cNvSpPr>
          <p:nvPr>
            <p:ph sz="half" idx="2"/>
          </p:nvPr>
        </p:nvSpPr>
        <p:spPr>
          <a:xfrm>
            <a:off x="6594475" y="2004060"/>
            <a:ext cx="5314950" cy="4602480"/>
          </a:xfrm>
        </p:spPr>
        <p:txBody>
          <a:bodyPr/>
          <a:p>
            <a:r>
              <a:rPr lang="en-US" altLang="zh-CN"/>
              <a:t>Uber</a:t>
            </a:r>
            <a:r>
              <a:rPr lang="zh-CN" altLang="en-US"/>
              <a:t>微服务架构</a:t>
            </a:r>
            <a:endParaRPr lang="zh-CN" altLang="en-US"/>
          </a:p>
          <a:p>
            <a:pPr lvl="1" latinLnBrk="0">
              <a:lnSpc>
                <a:spcPct val="150000"/>
              </a:lnSpc>
              <a:spcBef>
                <a:spcPts val="0"/>
              </a:spcBef>
            </a:pPr>
            <a:r>
              <a:rPr lang="zh-CN" altLang="en-US"/>
              <a:t>分解巨大单体式应用为多个服务方法解决了复杂性问题</a:t>
            </a:r>
            <a:endParaRPr lang="zh-CN" altLang="en-US"/>
          </a:p>
          <a:p>
            <a:pPr lvl="1"/>
            <a:r>
              <a:rPr lang="zh-CN" altLang="en-US"/>
              <a:t>这种架构使得每个服务都可以有专门开发团队来开发</a:t>
            </a:r>
            <a:endParaRPr lang="zh-CN" altLang="en-US"/>
          </a:p>
          <a:p>
            <a:pPr lvl="1"/>
            <a:r>
              <a:rPr lang="zh-CN" altLang="en-US"/>
              <a:t>微服务架构模式是每个微服务独立的部署</a:t>
            </a:r>
            <a:endParaRPr lang="zh-CN" altLang="en-US"/>
          </a:p>
          <a:p>
            <a:pPr lvl="1"/>
            <a:r>
              <a:rPr lang="zh-CN" altLang="en-US"/>
              <a:t>微服务架构模式使得每个服务独立扩展</a:t>
            </a:r>
            <a:endParaRPr lang="zh-CN" altLang="en-US"/>
          </a:p>
        </p:txBody>
      </p:sp>
      <p:pic>
        <p:nvPicPr>
          <p:cNvPr id="5" name="内容占位符 4"/>
          <p:cNvPicPr>
            <a:picLocks noChangeAspect="1"/>
          </p:cNvPicPr>
          <p:nvPr>
            <p:ph sz="half" idx="1"/>
          </p:nvPr>
        </p:nvPicPr>
        <p:blipFill>
          <a:blip r:embed="rId1"/>
          <a:stretch>
            <a:fillRect/>
          </a:stretch>
        </p:blipFill>
        <p:spPr>
          <a:xfrm>
            <a:off x="783590" y="1216660"/>
            <a:ext cx="5481320" cy="54387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微服务研发组织的设置示意图</a:t>
            </a:r>
            <a:endParaRPr lang="zh-CN" altLang="en-US"/>
          </a:p>
        </p:txBody>
      </p:sp>
      <p:graphicFrame>
        <p:nvGraphicFramePr>
          <p:cNvPr id="7" name="对象 6"/>
          <p:cNvGraphicFramePr/>
          <p:nvPr/>
        </p:nvGraphicFramePr>
        <p:xfrm>
          <a:off x="728345" y="1174115"/>
          <a:ext cx="10735310" cy="5435600"/>
        </p:xfrm>
        <a:graphic>
          <a:graphicData uri="http://schemas.openxmlformats.org/presentationml/2006/ole">
            <mc:AlternateContent xmlns:mc="http://schemas.openxmlformats.org/markup-compatibility/2006">
              <mc:Choice xmlns:v="urn:schemas-microsoft-com:vml" Requires="v">
                <p:oleObj spid="_x0000_s8" name="" r:id="rId1" imgW="10010140" imgH="6877050" progId="Paint.Picture">
                  <p:embed/>
                </p:oleObj>
              </mc:Choice>
              <mc:Fallback>
                <p:oleObj name="" r:id="rId1" imgW="10010140" imgH="6877050" progId="Paint.Picture">
                  <p:embed/>
                  <p:pic>
                    <p:nvPicPr>
                      <p:cNvPr id="0" name="图片 7"/>
                      <p:cNvPicPr/>
                      <p:nvPr/>
                    </p:nvPicPr>
                    <p:blipFill>
                      <a:blip r:embed="rId2"/>
                      <a:stretch>
                        <a:fillRect/>
                      </a:stretch>
                    </p:blipFill>
                    <p:spPr>
                      <a:xfrm>
                        <a:off x="728345" y="1174115"/>
                        <a:ext cx="10735310" cy="5435600"/>
                      </a:xfrm>
                      <a:prstGeom prst="rect">
                        <a:avLst/>
                      </a:prstGeom>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5410200" y="2438400"/>
            <a:ext cx="6631305" cy="2867025"/>
          </a:xfrm>
          <a:prstGeom prst="rect">
            <a:avLst/>
          </a:prstGeom>
          <a:noFill/>
          <a:ln w="9525">
            <a:noFill/>
          </a:ln>
        </p:spPr>
      </p:pic>
      <p:sp>
        <p:nvSpPr>
          <p:cNvPr id="7" name="标题 6"/>
          <p:cNvSpPr>
            <a:spLocks noGrp="1"/>
          </p:cNvSpPr>
          <p:nvPr>
            <p:ph type="title"/>
          </p:nvPr>
        </p:nvSpPr>
        <p:spPr/>
        <p:txBody>
          <a:bodyPr/>
          <a:p>
            <a:r>
              <a:rPr lang="en-US" altLang="zh-CN" dirty="0">
                <a:sym typeface="+mn-ea"/>
              </a:rPr>
              <a:t>Docker</a:t>
            </a:r>
            <a:r>
              <a:rPr lang="zh-CN" altLang="en-US" dirty="0">
                <a:sym typeface="+mn-ea"/>
              </a:rPr>
              <a:t>基本组成</a:t>
            </a:r>
            <a:endParaRPr lang="zh-CN" altLang="en-US" dirty="0">
              <a:sym typeface="+mn-ea"/>
            </a:endParaRPr>
          </a:p>
        </p:txBody>
      </p:sp>
      <p:sp>
        <p:nvSpPr>
          <p:cNvPr id="8" name="内容占位符 7"/>
          <p:cNvSpPr>
            <a:spLocks noGrp="1"/>
          </p:cNvSpPr>
          <p:nvPr>
            <p:ph idx="1"/>
          </p:nvPr>
        </p:nvSpPr>
        <p:spPr>
          <a:xfrm>
            <a:off x="228600" y="1600200"/>
            <a:ext cx="8229600" cy="4752975"/>
          </a:xfrm>
        </p:spPr>
        <p:txBody>
          <a:bodyPr/>
          <a:p>
            <a:pPr latinLnBrk="0">
              <a:lnSpc>
                <a:spcPct val="150000"/>
              </a:lnSpc>
              <a:spcBef>
                <a:spcPts val="0"/>
              </a:spcBef>
            </a:pPr>
            <a:r>
              <a:rPr lang="en-US" altLang="zh-CN"/>
              <a:t>Docker Client</a:t>
            </a:r>
            <a:r>
              <a:rPr lang="zh-CN" altLang="en-US"/>
              <a:t>客户端</a:t>
            </a:r>
            <a:endParaRPr lang="zh-CN" altLang="en-US"/>
          </a:p>
          <a:p>
            <a:pPr latinLnBrk="0">
              <a:lnSpc>
                <a:spcPct val="150000"/>
              </a:lnSpc>
              <a:spcBef>
                <a:spcPts val="0"/>
              </a:spcBef>
            </a:pPr>
            <a:r>
              <a:rPr lang="en-US" altLang="zh-CN"/>
              <a:t>Docker Daemon </a:t>
            </a:r>
            <a:r>
              <a:rPr lang="zh-CN" altLang="en-US"/>
              <a:t>守护进程</a:t>
            </a:r>
            <a:endParaRPr lang="zh-CN" altLang="en-US"/>
          </a:p>
          <a:p>
            <a:pPr latinLnBrk="0">
              <a:lnSpc>
                <a:spcPct val="150000"/>
              </a:lnSpc>
              <a:spcBef>
                <a:spcPts val="0"/>
              </a:spcBef>
            </a:pPr>
            <a:r>
              <a:rPr lang="en-US" altLang="zh-CN"/>
              <a:t>Docker Image </a:t>
            </a:r>
            <a:r>
              <a:rPr lang="zh-CN" altLang="en-US"/>
              <a:t>镜像</a:t>
            </a:r>
            <a:endParaRPr lang="zh-CN" altLang="en-US"/>
          </a:p>
          <a:p>
            <a:pPr latinLnBrk="0">
              <a:lnSpc>
                <a:spcPct val="150000"/>
              </a:lnSpc>
              <a:spcBef>
                <a:spcPts val="0"/>
              </a:spcBef>
            </a:pPr>
            <a:r>
              <a:rPr lang="en-US" altLang="zh-CN"/>
              <a:t>Docker Container </a:t>
            </a:r>
            <a:r>
              <a:rPr lang="zh-CN" altLang="en-US"/>
              <a:t>容器</a:t>
            </a:r>
            <a:endParaRPr lang="zh-CN" altLang="en-US"/>
          </a:p>
          <a:p>
            <a:pPr latinLnBrk="0">
              <a:lnSpc>
                <a:spcPct val="150000"/>
              </a:lnSpc>
              <a:spcBef>
                <a:spcPts val="0"/>
              </a:spcBef>
            </a:pPr>
            <a:r>
              <a:rPr lang="en-US" altLang="zh-CN"/>
              <a:t>Docker Rigistry </a:t>
            </a:r>
            <a:r>
              <a:rPr lang="zh-CN" altLang="en-US"/>
              <a:t>仓库</a:t>
            </a: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p:txBody>
          <a:bodyPr/>
          <a:p>
            <a:r>
              <a:rPr lang="en-US" altLang="zh-CN" dirty="0">
                <a:sym typeface="+mn-ea"/>
              </a:rPr>
              <a:t>Docker</a:t>
            </a:r>
            <a:r>
              <a:rPr lang="zh-CN" altLang="en-US" dirty="0">
                <a:sym typeface="+mn-ea"/>
              </a:rPr>
              <a:t>框架</a:t>
            </a:r>
            <a:endParaRPr lang="zh-CN" altLang="en-US" dirty="0">
              <a:sym typeface="+mn-ea"/>
            </a:endParaRPr>
          </a:p>
        </p:txBody>
      </p:sp>
      <p:sp>
        <p:nvSpPr>
          <p:cNvPr id="2" name="圆角矩形 1"/>
          <p:cNvSpPr/>
          <p:nvPr/>
        </p:nvSpPr>
        <p:spPr>
          <a:xfrm>
            <a:off x="2244090" y="1828800"/>
            <a:ext cx="3622675" cy="815975"/>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Docker Hub</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单圆角矩形 2"/>
          <p:cNvSpPr/>
          <p:nvPr/>
        </p:nvSpPr>
        <p:spPr>
          <a:xfrm>
            <a:off x="2614930" y="1524000"/>
            <a:ext cx="930275" cy="431165"/>
          </a:xfrm>
          <a:prstGeom prst="round1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Image</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 name="单圆角矩形 3"/>
          <p:cNvSpPr/>
          <p:nvPr/>
        </p:nvSpPr>
        <p:spPr>
          <a:xfrm>
            <a:off x="3597910" y="1524000"/>
            <a:ext cx="930275" cy="431165"/>
          </a:xfrm>
          <a:prstGeom prst="round1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Image</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 name="单圆角矩形 4"/>
          <p:cNvSpPr/>
          <p:nvPr/>
        </p:nvSpPr>
        <p:spPr>
          <a:xfrm>
            <a:off x="4615180" y="1524000"/>
            <a:ext cx="930275" cy="431165"/>
          </a:xfrm>
          <a:prstGeom prst="round1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Image</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6" name="圆角矩形 5"/>
          <p:cNvSpPr/>
          <p:nvPr/>
        </p:nvSpPr>
        <p:spPr>
          <a:xfrm>
            <a:off x="2360295" y="4914900"/>
            <a:ext cx="3622675" cy="815975"/>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Docker Engine</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9" name="单圆角矩形 8"/>
          <p:cNvSpPr/>
          <p:nvPr/>
        </p:nvSpPr>
        <p:spPr>
          <a:xfrm>
            <a:off x="2731135" y="4610100"/>
            <a:ext cx="1310005" cy="431165"/>
          </a:xfrm>
          <a:prstGeom prst="round1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Container</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0" name="单圆角矩形 9"/>
          <p:cNvSpPr/>
          <p:nvPr/>
        </p:nvSpPr>
        <p:spPr>
          <a:xfrm>
            <a:off x="4189095" y="4610100"/>
            <a:ext cx="1310005" cy="431165"/>
          </a:xfrm>
          <a:prstGeom prst="round1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sz="1800" smtClean="0">
                <a:ln>
                  <a:noFill/>
                </a:ln>
                <a:effectLst/>
                <a:sym typeface="+mn-ea"/>
              </a:rPr>
              <a:t>Container</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2" name="圆角矩形 11"/>
          <p:cNvSpPr/>
          <p:nvPr/>
        </p:nvSpPr>
        <p:spPr>
          <a:xfrm>
            <a:off x="7488555" y="5197475"/>
            <a:ext cx="1905000" cy="459740"/>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Docker Client</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3" name="上下箭头 12"/>
          <p:cNvSpPr/>
          <p:nvPr/>
        </p:nvSpPr>
        <p:spPr>
          <a:xfrm>
            <a:off x="3733800" y="2667000"/>
            <a:ext cx="307340" cy="1828800"/>
          </a:xfrm>
          <a:prstGeom prst="upDownArrow">
            <a:avLst/>
          </a:prstGeom>
          <a:solidFill>
            <a:schemeClr val="bg1"/>
          </a:solidFill>
          <a:ln w="9525" cap="flat" cmpd="sng" algn="ctr">
            <a:solidFill>
              <a:schemeClr val="tx1"/>
            </a:solidFill>
            <a:prstDash val="sysDash"/>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4" name="文本框 13"/>
          <p:cNvSpPr txBox="1"/>
          <p:nvPr/>
        </p:nvSpPr>
        <p:spPr>
          <a:xfrm>
            <a:off x="4093845" y="3397250"/>
            <a:ext cx="1973580" cy="368300"/>
          </a:xfrm>
          <a:prstGeom prst="rect">
            <a:avLst/>
          </a:prstGeom>
          <a:noFill/>
        </p:spPr>
        <p:txBody>
          <a:bodyPr wrap="none" rtlCol="0" anchor="t">
            <a:spAutoFit/>
          </a:bodyPr>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a:t>Pull / Push Image</a:t>
            </a:r>
            <a:endParaRPr lang="en-US" altLang="zh-CN"/>
          </a:p>
        </p:txBody>
      </p:sp>
      <p:sp>
        <p:nvSpPr>
          <p:cNvPr id="15" name="文本框 14"/>
          <p:cNvSpPr txBox="1"/>
          <p:nvPr/>
        </p:nvSpPr>
        <p:spPr>
          <a:xfrm>
            <a:off x="6203950" y="2052955"/>
            <a:ext cx="2106930" cy="368300"/>
          </a:xfrm>
          <a:prstGeom prst="rect">
            <a:avLst/>
          </a:prstGeom>
          <a:noFill/>
        </p:spPr>
        <p:txBody>
          <a:bodyPr wrap="none" rtlCol="0" anchor="t">
            <a:spAutoFit/>
          </a:bodyPr>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CN" b="1">
                <a:solidFill>
                  <a:srgbClr val="FF0000"/>
                </a:solidFill>
              </a:rPr>
              <a:t>Docker</a:t>
            </a:r>
            <a:r>
              <a:rPr lang="zh-CN" altLang="en-US" b="1">
                <a:solidFill>
                  <a:srgbClr val="FF0000"/>
                </a:solidFill>
              </a:rPr>
              <a:t>镜像服务器</a:t>
            </a:r>
            <a:endParaRPr lang="zh-CN" altLang="en-US" b="1">
              <a:solidFill>
                <a:srgbClr val="FF0000"/>
              </a:solidFill>
            </a:endParaRPr>
          </a:p>
        </p:txBody>
      </p:sp>
      <p:sp>
        <p:nvSpPr>
          <p:cNvPr id="16" name="文本框 15"/>
          <p:cNvSpPr txBox="1"/>
          <p:nvPr/>
        </p:nvSpPr>
        <p:spPr>
          <a:xfrm>
            <a:off x="3544570" y="5973445"/>
            <a:ext cx="1037590" cy="368300"/>
          </a:xfrm>
          <a:prstGeom prst="rect">
            <a:avLst/>
          </a:prstGeom>
          <a:noFill/>
        </p:spPr>
        <p:txBody>
          <a:bodyPr wrap="none" rtlCol="0" anchor="t">
            <a:spAutoFit/>
          </a:bodyPr>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b="1">
                <a:solidFill>
                  <a:srgbClr val="FF0000"/>
                </a:solidFill>
              </a:rPr>
              <a:t>服务器</a:t>
            </a:r>
            <a:r>
              <a:rPr lang="en-US" altLang="zh-CN" b="1">
                <a:solidFill>
                  <a:srgbClr val="FF0000"/>
                </a:solidFill>
              </a:rPr>
              <a:t>A</a:t>
            </a:r>
            <a:endParaRPr lang="en-US" altLang="zh-CN" b="1">
              <a:solidFill>
                <a:srgbClr val="FF0000"/>
              </a:solidFill>
            </a:endParaRPr>
          </a:p>
        </p:txBody>
      </p:sp>
      <p:sp>
        <p:nvSpPr>
          <p:cNvPr id="17" name="文本框 16"/>
          <p:cNvSpPr txBox="1"/>
          <p:nvPr/>
        </p:nvSpPr>
        <p:spPr>
          <a:xfrm>
            <a:off x="7545070" y="5730875"/>
            <a:ext cx="1791970" cy="368300"/>
          </a:xfrm>
          <a:prstGeom prst="rect">
            <a:avLst/>
          </a:prstGeom>
          <a:noFill/>
        </p:spPr>
        <p:txBody>
          <a:bodyPr wrap="none" rtlCol="0" anchor="t">
            <a:spAutoFit/>
          </a:bodyPr>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b="1">
                <a:solidFill>
                  <a:srgbClr val="FF0000"/>
                </a:solidFill>
              </a:rPr>
              <a:t>远程管理客户端</a:t>
            </a:r>
            <a:endParaRPr lang="zh-CN" altLang="en-US" b="1">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Docker 引擎的架构</a:t>
            </a:r>
            <a:endParaRPr lang="zh-CN" altLang="en-US"/>
          </a:p>
        </p:txBody>
      </p:sp>
      <p:sp>
        <p:nvSpPr>
          <p:cNvPr id="3" name="内容占位符 2"/>
          <p:cNvSpPr>
            <a:spLocks noGrp="1"/>
          </p:cNvSpPr>
          <p:nvPr>
            <p:ph sz="half" idx="1"/>
          </p:nvPr>
        </p:nvSpPr>
        <p:spPr/>
        <p:txBody>
          <a:bodyPr/>
          <a:p>
            <a:endParaRPr lang="zh-CN" altLang="en-US"/>
          </a:p>
        </p:txBody>
      </p:sp>
      <p:sp>
        <p:nvSpPr>
          <p:cNvPr id="4" name="内容占位符 3"/>
          <p:cNvSpPr>
            <a:spLocks noGrp="1"/>
          </p:cNvSpPr>
          <p:nvPr>
            <p:ph sz="half" idx="2"/>
          </p:nvPr>
        </p:nvSpPr>
        <p:spPr/>
        <p:txBody>
          <a:bodyPr/>
          <a:p>
            <a:endParaRPr lang="zh-CN" altLang="en-US"/>
          </a:p>
        </p:txBody>
      </p:sp>
      <p:pic>
        <p:nvPicPr>
          <p:cNvPr id="101" name="图片 100"/>
          <p:cNvPicPr/>
          <p:nvPr/>
        </p:nvPicPr>
        <p:blipFill>
          <a:blip r:embed="rId1"/>
          <a:stretch>
            <a:fillRect/>
          </a:stretch>
        </p:blipFill>
        <p:spPr>
          <a:xfrm>
            <a:off x="2286000" y="1143000"/>
            <a:ext cx="7620000" cy="5410200"/>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Docker </a:t>
            </a:r>
            <a:r>
              <a:rPr lang="zh-CN" altLang="en-US"/>
              <a:t>安装</a:t>
            </a:r>
            <a:endParaRPr lang="zh-CN" altLang="en-US"/>
          </a:p>
        </p:txBody>
      </p:sp>
      <p:sp>
        <p:nvSpPr>
          <p:cNvPr id="3" name="内容占位符 2"/>
          <p:cNvSpPr>
            <a:spLocks noGrp="1"/>
          </p:cNvSpPr>
          <p:nvPr>
            <p:ph sz="half" idx="1"/>
          </p:nvPr>
        </p:nvSpPr>
        <p:spPr>
          <a:xfrm>
            <a:off x="609600" y="1600200"/>
            <a:ext cx="10935335" cy="4966335"/>
          </a:xfrm>
        </p:spPr>
        <p:txBody>
          <a:bodyPr/>
          <a:p>
            <a:r>
              <a:rPr lang="zh-CN" altLang="en-US"/>
              <a:t>apt-get install apt-transport-https ca-certificates curl software-properties-common</a:t>
            </a:r>
            <a:endParaRPr lang="zh-CN" altLang="en-US"/>
          </a:p>
          <a:p>
            <a:r>
              <a:rPr lang="zh-CN" altLang="en-US"/>
              <a:t>curl -fsSL https://download.docker.com/linux/ubuntu/gpg | sudo apt-key add -</a:t>
            </a:r>
            <a:endParaRPr lang="zh-CN" altLang="en-US"/>
          </a:p>
          <a:p>
            <a:r>
              <a:rPr lang="zh-CN" altLang="en-US"/>
              <a:t>add-apt-repository "deb [arch=amd64] https://download.docker.com/linux/ubuntu $(lsb_release -cs) stable"</a:t>
            </a:r>
            <a:endParaRPr lang="zh-CN" altLang="en-US"/>
          </a:p>
          <a:p>
            <a:r>
              <a:rPr lang="zh-CN" altLang="en-US"/>
              <a:t>apt-get update</a:t>
            </a:r>
            <a:endParaRPr lang="zh-CN" altLang="en-US"/>
          </a:p>
          <a:p>
            <a:r>
              <a:rPr lang="zh-CN" altLang="en-US"/>
              <a:t>apt-get install docker-ce</a:t>
            </a:r>
            <a:r>
              <a:rPr lang="en-US" altLang="zh-CN"/>
              <a:t> docker-ce-cli containerd.io</a:t>
            </a:r>
            <a:endParaRPr lang="en-US" altLang="zh-CN"/>
          </a:p>
          <a:p>
            <a:r>
              <a:rPr lang="zh-CN" altLang="en-US"/>
              <a:t>docker --version</a:t>
            </a: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a:t>
            </a:r>
            <a:r>
              <a:rPr lang="zh-CN" altLang="en-US"/>
              <a:t>命令</a:t>
            </a:r>
            <a:r>
              <a:rPr lang="en-US" altLang="zh-CN"/>
              <a:t>-</a:t>
            </a:r>
            <a:r>
              <a:rPr lang="zh-CN" altLang="en-US"/>
              <a:t>服务相关</a:t>
            </a:r>
            <a:endParaRPr lang="zh-CN" altLang="en-US"/>
          </a:p>
        </p:txBody>
      </p:sp>
      <p:sp>
        <p:nvSpPr>
          <p:cNvPr id="6" name="内容占位符 5"/>
          <p:cNvSpPr>
            <a:spLocks noGrp="1"/>
          </p:cNvSpPr>
          <p:nvPr>
            <p:ph idx="1"/>
          </p:nvPr>
        </p:nvSpPr>
        <p:spPr>
          <a:xfrm>
            <a:off x="1468755" y="1548130"/>
            <a:ext cx="8229600" cy="4970145"/>
          </a:xfrm>
        </p:spPr>
        <p:txBody>
          <a:bodyPr/>
          <a:p>
            <a:r>
              <a:rPr lang="zh-CN" altLang="en-US"/>
              <a:t>启动</a:t>
            </a:r>
            <a:r>
              <a:rPr lang="en-US" altLang="zh-CN"/>
              <a:t>docker</a:t>
            </a:r>
            <a:r>
              <a:rPr lang="zh-CN" altLang="en-US"/>
              <a:t>服务 </a:t>
            </a:r>
            <a:endParaRPr lang="zh-CN" altLang="en-US"/>
          </a:p>
          <a:p>
            <a:pPr lvl="1"/>
            <a:r>
              <a:rPr lang="en-US" altLang="zh-CN" sz="2100">
                <a:solidFill>
                  <a:srgbClr val="FF0000"/>
                </a:solidFill>
              </a:rPr>
              <a:t>systemctl start docker</a:t>
            </a:r>
            <a:endParaRPr lang="zh-CN" altLang="en-US"/>
          </a:p>
          <a:p>
            <a:r>
              <a:rPr lang="zh-CN" altLang="en-US"/>
              <a:t>停止</a:t>
            </a:r>
            <a:r>
              <a:rPr lang="en-US" altLang="zh-CN"/>
              <a:t>docker</a:t>
            </a:r>
            <a:r>
              <a:rPr lang="zh-CN" altLang="en-US"/>
              <a:t>服务 </a:t>
            </a:r>
            <a:endParaRPr lang="zh-CN" altLang="en-US"/>
          </a:p>
          <a:p>
            <a:pPr lvl="1"/>
            <a:r>
              <a:rPr lang="en-US" altLang="zh-CN" sz="2100">
                <a:solidFill>
                  <a:srgbClr val="FF0000"/>
                </a:solidFill>
                <a:sym typeface="+mn-ea"/>
              </a:rPr>
              <a:t>systemctl stop docker</a:t>
            </a:r>
            <a:endParaRPr lang="zh-CN" altLang="en-US"/>
          </a:p>
          <a:p>
            <a:r>
              <a:rPr lang="zh-CN" altLang="en-US"/>
              <a:t>重启</a:t>
            </a:r>
            <a:r>
              <a:rPr lang="en-US" altLang="zh-CN"/>
              <a:t>docker</a:t>
            </a:r>
            <a:r>
              <a:rPr lang="zh-CN" altLang="en-US"/>
              <a:t>服务 </a:t>
            </a:r>
            <a:endParaRPr lang="zh-CN" altLang="en-US"/>
          </a:p>
          <a:p>
            <a:pPr lvl="1"/>
            <a:r>
              <a:rPr lang="en-US" altLang="zh-CN" sz="2100">
                <a:solidFill>
                  <a:srgbClr val="FF0000"/>
                </a:solidFill>
                <a:sym typeface="+mn-ea"/>
              </a:rPr>
              <a:t>systemctl restart docker</a:t>
            </a:r>
            <a:endParaRPr lang="zh-CN" altLang="en-US" sz="2100"/>
          </a:p>
          <a:p>
            <a:r>
              <a:rPr lang="zh-CN" altLang="en-US"/>
              <a:t>查看</a:t>
            </a:r>
            <a:r>
              <a:rPr lang="en-US" altLang="zh-CN"/>
              <a:t>docker</a:t>
            </a:r>
            <a:r>
              <a:rPr lang="zh-CN" altLang="en-US"/>
              <a:t>服务状态 </a:t>
            </a:r>
            <a:endParaRPr lang="zh-CN" altLang="en-US"/>
          </a:p>
          <a:p>
            <a:pPr lvl="1"/>
            <a:r>
              <a:rPr lang="en-US" altLang="zh-CN" sz="2100">
                <a:solidFill>
                  <a:srgbClr val="FF0000"/>
                </a:solidFill>
                <a:sym typeface="+mn-ea"/>
              </a:rPr>
              <a:t>systemctl status docker</a:t>
            </a:r>
            <a:endParaRPr lang="zh-CN" altLang="en-US" sz="2100"/>
          </a:p>
          <a:p>
            <a:r>
              <a:rPr lang="zh-CN" altLang="en-US"/>
              <a:t>开机启动</a:t>
            </a:r>
            <a:r>
              <a:rPr lang="en-US" altLang="zh-CN"/>
              <a:t>docker</a:t>
            </a:r>
            <a:r>
              <a:rPr lang="zh-CN" altLang="en-US"/>
              <a:t>服务 </a:t>
            </a:r>
            <a:endParaRPr lang="zh-CN" altLang="en-US"/>
          </a:p>
          <a:p>
            <a:pPr lvl="1"/>
            <a:r>
              <a:rPr lang="en-US" altLang="zh-CN" sz="2100">
                <a:solidFill>
                  <a:srgbClr val="FF0000"/>
                </a:solidFill>
                <a:sym typeface="+mn-ea"/>
              </a:rPr>
              <a:t>systemctl enable docker</a:t>
            </a:r>
            <a:endParaRPr lang="zh-CN" altLang="en-US" sz="21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sym typeface="+mn-ea"/>
              </a:rPr>
              <a:t>Docker</a:t>
            </a:r>
            <a:r>
              <a:rPr lang="zh-CN" altLang="en-US">
                <a:sym typeface="+mn-ea"/>
              </a:rPr>
              <a:t>命令</a:t>
            </a:r>
            <a:r>
              <a:rPr lang="en-US" altLang="zh-CN">
                <a:sym typeface="+mn-ea"/>
              </a:rPr>
              <a:t>-</a:t>
            </a:r>
            <a:r>
              <a:rPr lang="zh-CN" altLang="en-US">
                <a:sym typeface="+mn-ea"/>
              </a:rPr>
              <a:t>镜像</a:t>
            </a:r>
            <a:r>
              <a:rPr lang="zh-CN" altLang="en-US">
                <a:sym typeface="+mn-ea"/>
              </a:rPr>
              <a:t>相关</a:t>
            </a:r>
            <a:endParaRPr lang="zh-CN" altLang="en-US"/>
          </a:p>
        </p:txBody>
      </p:sp>
      <p:sp>
        <p:nvSpPr>
          <p:cNvPr id="6" name="内容占位符 5"/>
          <p:cNvSpPr>
            <a:spLocks noGrp="1"/>
          </p:cNvSpPr>
          <p:nvPr>
            <p:ph idx="1"/>
          </p:nvPr>
        </p:nvSpPr>
        <p:spPr/>
        <p:txBody>
          <a:bodyPr/>
          <a:p>
            <a:r>
              <a:rPr lang="zh-CN" altLang="en-US"/>
              <a:t>查看镜像</a:t>
            </a:r>
            <a:endParaRPr lang="zh-CN" altLang="en-US"/>
          </a:p>
          <a:p>
            <a:pPr lvl="1"/>
            <a:r>
              <a:rPr lang="en-US" altLang="zh-CN" sz="2800">
                <a:solidFill>
                  <a:srgbClr val="FF0000"/>
                </a:solidFill>
              </a:rPr>
              <a:t>docker images</a:t>
            </a:r>
            <a:endParaRPr lang="zh-CN" altLang="en-US">
              <a:solidFill>
                <a:srgbClr val="FF0000"/>
              </a:solidFill>
            </a:endParaRPr>
          </a:p>
          <a:p>
            <a:r>
              <a:rPr lang="zh-CN" altLang="en-US"/>
              <a:t>搜索镜像</a:t>
            </a:r>
            <a:endParaRPr lang="zh-CN" altLang="en-US"/>
          </a:p>
          <a:p>
            <a:pPr lvl="1"/>
            <a:r>
              <a:rPr lang="en-US" altLang="zh-CN" sz="2800">
                <a:solidFill>
                  <a:srgbClr val="FF0000"/>
                </a:solidFill>
              </a:rPr>
              <a:t>docker search &lt;</a:t>
            </a:r>
            <a:r>
              <a:rPr lang="zh-CN" altLang="zh-CN" sz="2800">
                <a:solidFill>
                  <a:srgbClr val="FF0000"/>
                </a:solidFill>
              </a:rPr>
              <a:t>关键词</a:t>
            </a:r>
            <a:r>
              <a:rPr lang="en-US" altLang="zh-CN" sz="2800">
                <a:solidFill>
                  <a:srgbClr val="FF0000"/>
                </a:solidFill>
              </a:rPr>
              <a:t>&gt;</a:t>
            </a:r>
            <a:endParaRPr lang="zh-CN" altLang="en-US">
              <a:solidFill>
                <a:srgbClr val="FF0000"/>
              </a:solidFill>
            </a:endParaRPr>
          </a:p>
          <a:p>
            <a:r>
              <a:rPr lang="zh-CN" altLang="en-US"/>
              <a:t>拉取镜像</a:t>
            </a:r>
            <a:endParaRPr lang="zh-CN" altLang="en-US"/>
          </a:p>
          <a:p>
            <a:pPr lvl="1"/>
            <a:r>
              <a:rPr lang="en-US" altLang="zh-CN" sz="2800">
                <a:solidFill>
                  <a:srgbClr val="FF0000"/>
                </a:solidFill>
              </a:rPr>
              <a:t>docker pull &lt;</a:t>
            </a:r>
            <a:r>
              <a:rPr lang="zh-CN" altLang="zh-CN" sz="2800">
                <a:solidFill>
                  <a:srgbClr val="FF0000"/>
                </a:solidFill>
              </a:rPr>
              <a:t>镜像名</a:t>
            </a:r>
            <a:r>
              <a:rPr lang="en-US" altLang="zh-CN" sz="2800">
                <a:solidFill>
                  <a:srgbClr val="FF0000"/>
                </a:solidFill>
              </a:rPr>
              <a:t>&gt;:&lt;</a:t>
            </a:r>
            <a:r>
              <a:rPr lang="zh-CN" altLang="en-US" sz="2800">
                <a:solidFill>
                  <a:srgbClr val="FF0000"/>
                </a:solidFill>
              </a:rPr>
              <a:t>版本号</a:t>
            </a:r>
            <a:r>
              <a:rPr lang="en-US" altLang="zh-CN" sz="2800">
                <a:solidFill>
                  <a:srgbClr val="FF0000"/>
                </a:solidFill>
              </a:rPr>
              <a:t>&gt;</a:t>
            </a:r>
            <a:endParaRPr lang="zh-CN" altLang="en-US">
              <a:solidFill>
                <a:srgbClr val="FF0000"/>
              </a:solidFill>
            </a:endParaRPr>
          </a:p>
          <a:p>
            <a:r>
              <a:rPr lang="zh-CN" altLang="en-US"/>
              <a:t>删除镜像</a:t>
            </a:r>
            <a:endParaRPr lang="zh-CN" altLang="en-US"/>
          </a:p>
          <a:p>
            <a:pPr lvl="1"/>
            <a:r>
              <a:rPr lang="en-US" altLang="zh-CN">
                <a:solidFill>
                  <a:srgbClr val="FF0000"/>
                </a:solidFill>
              </a:rPr>
              <a:t>docker rmi &lt;</a:t>
            </a:r>
            <a:r>
              <a:rPr lang="zh-CN" altLang="zh-CN">
                <a:solidFill>
                  <a:srgbClr val="FF0000"/>
                </a:solidFill>
              </a:rPr>
              <a:t>镜像</a:t>
            </a:r>
            <a:r>
              <a:rPr lang="en-US" altLang="zh-CN">
                <a:solidFill>
                  <a:srgbClr val="FF0000"/>
                </a:solidFill>
              </a:rPr>
              <a:t>ID/</a:t>
            </a:r>
            <a:r>
              <a:rPr lang="zh-CN" altLang="zh-CN">
                <a:solidFill>
                  <a:srgbClr val="FF0000"/>
                </a:solidFill>
              </a:rPr>
              <a:t>镜像名</a:t>
            </a:r>
            <a:r>
              <a:rPr lang="en-US" altLang="zh-CN">
                <a:solidFill>
                  <a:srgbClr val="FF0000"/>
                </a:solidFill>
              </a:rPr>
              <a:t>:</a:t>
            </a:r>
            <a:r>
              <a:rPr lang="zh-CN" altLang="zh-CN">
                <a:solidFill>
                  <a:srgbClr val="FF0000"/>
                </a:solidFill>
              </a:rPr>
              <a:t>版本号</a:t>
            </a:r>
            <a:r>
              <a:rPr lang="en-US" altLang="zh-CN">
                <a:solidFill>
                  <a:srgbClr val="FF0000"/>
                </a:solidFill>
              </a:rPr>
              <a:t>&gt;</a:t>
            </a:r>
            <a:endParaRPr lang="en-US" altLang="zh-CN">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a:t>
            </a:r>
            <a:r>
              <a:rPr lang="zh-CN" altLang="en-US"/>
              <a:t>在</a:t>
            </a:r>
            <a:r>
              <a:rPr lang="zh-CN" altLang="en-US"/>
              <a:t>软件开发过程中的作用</a:t>
            </a:r>
            <a:endParaRPr lang="zh-CN" altLang="en-US"/>
          </a:p>
        </p:txBody>
      </p:sp>
      <p:graphicFrame>
        <p:nvGraphicFramePr>
          <p:cNvPr id="9" name="对象 8"/>
          <p:cNvGraphicFramePr/>
          <p:nvPr/>
        </p:nvGraphicFramePr>
        <p:xfrm>
          <a:off x="762000" y="1447800"/>
          <a:ext cx="10706735" cy="4299585"/>
        </p:xfrm>
        <a:graphic>
          <a:graphicData uri="http://schemas.openxmlformats.org/presentationml/2006/ole">
            <mc:AlternateContent xmlns:mc="http://schemas.openxmlformats.org/markup-compatibility/2006">
              <mc:Choice xmlns:v="urn:schemas-microsoft-com:vml" Requires="v">
                <p:oleObj spid="_x0000_s10" name="" r:id="rId1" imgW="9772015" imgH="4933950" progId="Paint.Picture">
                  <p:embed/>
                </p:oleObj>
              </mc:Choice>
              <mc:Fallback>
                <p:oleObj name="" r:id="rId1" imgW="9772015" imgH="4933950" progId="Paint.Picture">
                  <p:embed/>
                  <p:pic>
                    <p:nvPicPr>
                      <p:cNvPr id="0" name="图片 9"/>
                      <p:cNvPicPr/>
                      <p:nvPr/>
                    </p:nvPicPr>
                    <p:blipFill>
                      <a:blip r:embed="rId2"/>
                      <a:stretch>
                        <a:fillRect/>
                      </a:stretch>
                    </p:blipFill>
                    <p:spPr>
                      <a:xfrm>
                        <a:off x="762000" y="1447800"/>
                        <a:ext cx="10706735" cy="4299585"/>
                      </a:xfrm>
                      <a:prstGeom prst="rect">
                        <a:avLst/>
                      </a:prstGeom>
                    </p:spPr>
                  </p:pic>
                </p:oleObj>
              </mc:Fallback>
            </mc:AlternateContent>
          </a:graphicData>
        </a:graphic>
      </p:graphicFrame>
      <p:sp>
        <p:nvSpPr>
          <p:cNvPr id="13" name="文本框 12"/>
          <p:cNvSpPr txBox="1"/>
          <p:nvPr/>
        </p:nvSpPr>
        <p:spPr>
          <a:xfrm>
            <a:off x="3874135" y="6011545"/>
            <a:ext cx="1250315" cy="368300"/>
          </a:xfrm>
          <a:prstGeom prst="rect">
            <a:avLst/>
          </a:prstGeom>
          <a:noFill/>
        </p:spPr>
        <p:txBody>
          <a:bodyPr wrap="square" rtlCol="0">
            <a:spAutoFit/>
          </a:bodyPr>
          <a:p>
            <a:r>
              <a:rPr lang="zh-CN" altLang="zh-CN">
                <a:solidFill>
                  <a:srgbClr val="FF0000"/>
                </a:solidFill>
                <a:latin typeface="微软雅黑" panose="020B0503020204020204" charset="-122"/>
                <a:ea typeface="微软雅黑" panose="020B0503020204020204" charset="-122"/>
              </a:rPr>
              <a:t>水土不服</a:t>
            </a:r>
            <a:endParaRPr lang="zh-CN" altLang="zh-CN">
              <a:solidFill>
                <a:srgbClr val="FF0000"/>
              </a:solidFill>
              <a:latin typeface="微软雅黑" panose="020B0503020204020204" charset="-122"/>
              <a:ea typeface="微软雅黑" panose="020B0503020204020204" charset="-122"/>
            </a:endParaRPr>
          </a:p>
        </p:txBody>
      </p:sp>
      <p:sp>
        <p:nvSpPr>
          <p:cNvPr id="14" name="文本框 13"/>
          <p:cNvSpPr txBox="1"/>
          <p:nvPr/>
        </p:nvSpPr>
        <p:spPr>
          <a:xfrm>
            <a:off x="6762750" y="6011545"/>
            <a:ext cx="2798445" cy="368300"/>
          </a:xfrm>
          <a:prstGeom prst="rect">
            <a:avLst/>
          </a:prstGeom>
          <a:noFill/>
        </p:spPr>
        <p:txBody>
          <a:bodyPr wrap="square" rtlCol="0">
            <a:spAutoFit/>
          </a:bodyPr>
          <a:p>
            <a:r>
              <a:rPr lang="zh-CN" altLang="zh-CN">
                <a:solidFill>
                  <a:srgbClr val="FF0000"/>
                </a:solidFill>
                <a:latin typeface="微软雅黑" panose="020B0503020204020204" charset="-122"/>
                <a:ea typeface="微软雅黑" panose="020B0503020204020204" charset="-122"/>
              </a:rPr>
              <a:t>软件跨环境迁移问题</a:t>
            </a:r>
            <a:endParaRPr lang="zh-CN" altLang="zh-CN">
              <a:solidFill>
                <a:srgbClr val="FF0000"/>
              </a:solidFill>
              <a:latin typeface="微软雅黑" panose="020B0503020204020204" charset="-122"/>
              <a:ea typeface="微软雅黑" panose="020B050302020402020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sym typeface="+mn-ea"/>
              </a:rPr>
              <a:t>Docker</a:t>
            </a:r>
            <a:r>
              <a:rPr lang="zh-CN" altLang="en-US">
                <a:sym typeface="+mn-ea"/>
              </a:rPr>
              <a:t>命令</a:t>
            </a:r>
            <a:r>
              <a:rPr lang="en-US" altLang="zh-CN">
                <a:sym typeface="+mn-ea"/>
              </a:rPr>
              <a:t>-</a:t>
            </a:r>
            <a:r>
              <a:rPr lang="zh-CN" altLang="en-US">
                <a:sym typeface="+mn-ea"/>
              </a:rPr>
              <a:t>容器</a:t>
            </a:r>
            <a:r>
              <a:rPr lang="zh-CN" altLang="en-US">
                <a:sym typeface="+mn-ea"/>
              </a:rPr>
              <a:t>相关</a:t>
            </a:r>
            <a:endParaRPr lang="zh-CN" altLang="en-US"/>
          </a:p>
        </p:txBody>
      </p:sp>
      <p:sp>
        <p:nvSpPr>
          <p:cNvPr id="6" name="内容占位符 5"/>
          <p:cNvSpPr>
            <a:spLocks noGrp="1"/>
          </p:cNvSpPr>
          <p:nvPr>
            <p:ph idx="1"/>
          </p:nvPr>
        </p:nvSpPr>
        <p:spPr>
          <a:xfrm>
            <a:off x="920750" y="1600200"/>
            <a:ext cx="9290050" cy="4788535"/>
          </a:xfrm>
        </p:spPr>
        <p:txBody>
          <a:bodyPr/>
          <a:p>
            <a:r>
              <a:rPr lang="zh-CN" altLang="en-US"/>
              <a:t>查看容器 </a:t>
            </a:r>
            <a:r>
              <a:rPr lang="en-US" altLang="zh-CN" sz="2400">
                <a:solidFill>
                  <a:srgbClr val="FF0000"/>
                </a:solidFill>
              </a:rPr>
              <a:t>docker ps [-a]</a:t>
            </a:r>
            <a:endParaRPr lang="zh-CN" altLang="en-US" sz="2400">
              <a:solidFill>
                <a:srgbClr val="FF0000"/>
              </a:solidFill>
            </a:endParaRPr>
          </a:p>
          <a:p>
            <a:r>
              <a:rPr lang="zh-CN" altLang="en-US"/>
              <a:t>创建容器 </a:t>
            </a:r>
            <a:r>
              <a:rPr lang="en-US" altLang="zh-CN" sz="2400">
                <a:solidFill>
                  <a:srgbClr val="FF0000"/>
                </a:solidFill>
              </a:rPr>
              <a:t>docker run [</a:t>
            </a:r>
            <a:r>
              <a:rPr lang="zh-CN" altLang="zh-CN" sz="2400">
                <a:solidFill>
                  <a:srgbClr val="FF0000"/>
                </a:solidFill>
              </a:rPr>
              <a:t>参数</a:t>
            </a:r>
            <a:r>
              <a:rPr lang="en-US" altLang="zh-CN" sz="2400">
                <a:solidFill>
                  <a:srgbClr val="FF0000"/>
                </a:solidFill>
              </a:rPr>
              <a:t>]&lt;</a:t>
            </a:r>
            <a:r>
              <a:rPr lang="zh-CN" altLang="zh-CN" sz="2400">
                <a:solidFill>
                  <a:srgbClr val="FF0000"/>
                </a:solidFill>
              </a:rPr>
              <a:t>容器名</a:t>
            </a:r>
            <a:r>
              <a:rPr lang="en-US" altLang="zh-CN" sz="2400">
                <a:solidFill>
                  <a:srgbClr val="FF0000"/>
                </a:solidFill>
              </a:rPr>
              <a:t>&gt;:&lt;</a:t>
            </a:r>
            <a:r>
              <a:rPr lang="zh-CN" altLang="zh-CN" sz="2400">
                <a:solidFill>
                  <a:srgbClr val="FF0000"/>
                </a:solidFill>
              </a:rPr>
              <a:t>版本号</a:t>
            </a:r>
            <a:r>
              <a:rPr lang="en-US" altLang="zh-CN" sz="2400">
                <a:solidFill>
                  <a:srgbClr val="FF0000"/>
                </a:solidFill>
              </a:rPr>
              <a:t>&gt;</a:t>
            </a:r>
            <a:endParaRPr lang="zh-CN" altLang="en-US" sz="2400">
              <a:solidFill>
                <a:srgbClr val="FF0000"/>
              </a:solidFill>
            </a:endParaRPr>
          </a:p>
          <a:p>
            <a:r>
              <a:rPr lang="zh-CN" altLang="en-US"/>
              <a:t>进入容器 </a:t>
            </a:r>
            <a:r>
              <a:rPr lang="en-US" altLang="zh-CN" sz="2400">
                <a:solidFill>
                  <a:srgbClr val="FF0000"/>
                </a:solidFill>
              </a:rPr>
              <a:t>docker attach </a:t>
            </a:r>
            <a:r>
              <a:rPr lang="zh-CN" altLang="zh-CN" sz="2400">
                <a:solidFill>
                  <a:srgbClr val="FF0000"/>
                </a:solidFill>
              </a:rPr>
              <a:t>容器名</a:t>
            </a:r>
            <a:r>
              <a:rPr lang="en-US" altLang="zh-CN" sz="2400">
                <a:solidFill>
                  <a:srgbClr val="FF0000"/>
                </a:solidFill>
              </a:rPr>
              <a:t>/ID</a:t>
            </a:r>
            <a:endParaRPr lang="zh-CN" altLang="en-US" sz="2400">
              <a:solidFill>
                <a:srgbClr val="FF0000"/>
              </a:solidFill>
            </a:endParaRPr>
          </a:p>
          <a:p>
            <a:r>
              <a:rPr lang="zh-CN" altLang="en-US"/>
              <a:t>启动容器 </a:t>
            </a:r>
            <a:r>
              <a:rPr lang="en-US" altLang="zh-CN" sz="2400">
                <a:solidFill>
                  <a:srgbClr val="FF0000"/>
                </a:solidFill>
              </a:rPr>
              <a:t>docker start </a:t>
            </a:r>
            <a:r>
              <a:rPr lang="zh-CN" altLang="zh-CN" sz="2400">
                <a:solidFill>
                  <a:srgbClr val="FF0000"/>
                </a:solidFill>
                <a:sym typeface="+mn-ea"/>
              </a:rPr>
              <a:t>容器名</a:t>
            </a:r>
            <a:r>
              <a:rPr lang="en-US" altLang="zh-CN" sz="2400">
                <a:solidFill>
                  <a:srgbClr val="FF0000"/>
                </a:solidFill>
                <a:sym typeface="+mn-ea"/>
              </a:rPr>
              <a:t>/ID</a:t>
            </a:r>
            <a:endParaRPr lang="zh-CN" altLang="en-US" sz="2400">
              <a:solidFill>
                <a:srgbClr val="FF0000"/>
              </a:solidFill>
            </a:endParaRPr>
          </a:p>
          <a:p>
            <a:r>
              <a:rPr lang="zh-CN" altLang="en-US"/>
              <a:t>停止容器 </a:t>
            </a:r>
            <a:r>
              <a:rPr lang="en-US" altLang="zh-CN" sz="2400">
                <a:solidFill>
                  <a:srgbClr val="FF0000"/>
                </a:solidFill>
                <a:sym typeface="+mn-ea"/>
              </a:rPr>
              <a:t>docker stop </a:t>
            </a:r>
            <a:r>
              <a:rPr lang="zh-CN" altLang="zh-CN" sz="2400">
                <a:solidFill>
                  <a:srgbClr val="FF0000"/>
                </a:solidFill>
                <a:sym typeface="+mn-ea"/>
              </a:rPr>
              <a:t>容器名</a:t>
            </a:r>
            <a:r>
              <a:rPr lang="en-US" altLang="zh-CN" sz="2400">
                <a:solidFill>
                  <a:srgbClr val="FF0000"/>
                </a:solidFill>
                <a:sym typeface="+mn-ea"/>
              </a:rPr>
              <a:t>/ID</a:t>
            </a:r>
            <a:endParaRPr lang="zh-CN" altLang="en-US" sz="2400">
              <a:solidFill>
                <a:srgbClr val="FF0000"/>
              </a:solidFill>
            </a:endParaRPr>
          </a:p>
          <a:p>
            <a:r>
              <a:rPr lang="zh-CN" altLang="en-US"/>
              <a:t>删除容器 </a:t>
            </a:r>
            <a:r>
              <a:rPr lang="en-US" altLang="zh-CN" sz="2400">
                <a:solidFill>
                  <a:srgbClr val="FF0000"/>
                </a:solidFill>
                <a:sym typeface="+mn-ea"/>
              </a:rPr>
              <a:t>docker rm </a:t>
            </a:r>
            <a:r>
              <a:rPr lang="en-US" altLang="zh-CN" sz="2400">
                <a:solidFill>
                  <a:srgbClr val="FF0000"/>
                </a:solidFill>
                <a:sym typeface="+mn-ea"/>
              </a:rPr>
              <a:t>容器名/ID</a:t>
            </a:r>
            <a:endParaRPr lang="en-US" altLang="zh-CN" sz="2400">
              <a:solidFill>
                <a:srgbClr val="FF0000"/>
              </a:solidFill>
            </a:endParaRPr>
          </a:p>
          <a:p>
            <a:r>
              <a:rPr lang="zh-CN" altLang="en-US"/>
              <a:t>查看容器信息 </a:t>
            </a:r>
            <a:r>
              <a:rPr lang="en-US" altLang="zh-CN" sz="2400">
                <a:solidFill>
                  <a:srgbClr val="FF0000"/>
                </a:solidFill>
              </a:rPr>
              <a:t>docker inspect </a:t>
            </a:r>
            <a:r>
              <a:rPr lang="en-US" altLang="zh-CN" sz="2400">
                <a:solidFill>
                  <a:srgbClr val="FF0000"/>
                </a:solidFill>
                <a:sym typeface="+mn-ea"/>
              </a:rPr>
              <a:t>容器名/ID</a:t>
            </a:r>
            <a:endParaRPr lang="en-US" altLang="zh-CN" sz="2400">
              <a:solidFill>
                <a:srgbClr val="FF0000"/>
              </a:solidFill>
              <a:sym typeface="+mn-ea"/>
            </a:endParaRPr>
          </a:p>
          <a:p>
            <a:r>
              <a:rPr lang="zh-CN"/>
              <a:t>向容器发送命令</a:t>
            </a:r>
            <a:r>
              <a:rPr lang="zh-CN" sz="2400"/>
              <a:t> </a:t>
            </a:r>
            <a:r>
              <a:rPr lang="en-US" altLang="zh-CN" sz="2400">
                <a:solidFill>
                  <a:srgbClr val="FF0000"/>
                </a:solidFill>
                <a:sym typeface="+mn-ea"/>
              </a:rPr>
              <a:t>docker exec </a:t>
            </a:r>
            <a:r>
              <a:rPr lang="en-US" altLang="zh-CN" sz="2400">
                <a:solidFill>
                  <a:srgbClr val="FF0000"/>
                </a:solidFill>
                <a:sym typeface="+mn-ea"/>
              </a:rPr>
              <a:t>容器名/ID </a:t>
            </a:r>
            <a:r>
              <a:rPr lang="zh-CN" altLang="en-US" sz="2400">
                <a:solidFill>
                  <a:srgbClr val="FF0000"/>
                </a:solidFill>
                <a:sym typeface="+mn-ea"/>
              </a:rPr>
              <a:t>命令</a:t>
            </a:r>
            <a:endParaRPr lang="zh-CN" altLang="en-US" sz="2400">
              <a:solidFill>
                <a:srgbClr val="FF0000"/>
              </a:solidFill>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a:t>
            </a:r>
            <a:r>
              <a:rPr lang="zh-CN" altLang="en-US"/>
              <a:t>案例</a:t>
            </a:r>
            <a:r>
              <a:rPr lang="en-US" altLang="zh-CN"/>
              <a:t>: </a:t>
            </a:r>
            <a:r>
              <a:rPr lang="zh-CN" altLang="en-US"/>
              <a:t>快速部署个人博客网站</a:t>
            </a:r>
            <a:endParaRPr lang="zh-CN" altLang="en-US"/>
          </a:p>
        </p:txBody>
      </p:sp>
      <p:sp>
        <p:nvSpPr>
          <p:cNvPr id="6" name="内容占位符 5"/>
          <p:cNvSpPr>
            <a:spLocks noGrp="1"/>
          </p:cNvSpPr>
          <p:nvPr>
            <p:ph idx="1"/>
          </p:nvPr>
        </p:nvSpPr>
        <p:spPr/>
        <p:txBody>
          <a:bodyPr/>
          <a:p>
            <a:r>
              <a:rPr lang="zh-CN" altLang="en-US"/>
              <a:t>拉取 wordpress容器</a:t>
            </a:r>
            <a:endParaRPr lang="zh-CN" altLang="en-US"/>
          </a:p>
          <a:p>
            <a:pPr lvl="1"/>
            <a:r>
              <a:rPr lang="zh-CN" altLang="en-US" sz="2000">
                <a:solidFill>
                  <a:srgbClr val="FF0000"/>
                </a:solidFill>
              </a:rPr>
              <a:t>docker pull wordpress</a:t>
            </a:r>
            <a:endParaRPr lang="zh-CN" altLang="en-US" sz="2000">
              <a:solidFill>
                <a:srgbClr val="FF0000"/>
              </a:solidFill>
            </a:endParaRPr>
          </a:p>
          <a:p>
            <a:r>
              <a:rPr lang="zh-CN" altLang="en-US"/>
              <a:t>拉取 mariadb容器</a:t>
            </a:r>
            <a:endParaRPr lang="zh-CN" altLang="en-US"/>
          </a:p>
          <a:p>
            <a:pPr lvl="1" algn="l">
              <a:buClrTx/>
              <a:buSzTx/>
              <a:buFontTx/>
            </a:pPr>
            <a:r>
              <a:rPr lang="zh-CN" altLang="en-US" sz="2000">
                <a:solidFill>
                  <a:srgbClr val="FF0000"/>
                </a:solidFill>
                <a:cs typeface="+mn-ea"/>
              </a:rPr>
              <a:t>docker pull mariadb</a:t>
            </a:r>
            <a:endParaRPr lang="zh-CN" altLang="en-US" sz="2000">
              <a:solidFill>
                <a:srgbClr val="FF0000"/>
              </a:solidFill>
              <a:cs typeface="+mn-ea"/>
            </a:endParaRPr>
          </a:p>
          <a:p>
            <a:r>
              <a:rPr lang="zh-CN" altLang="en-US"/>
              <a:t>启动 mariadb</a:t>
            </a:r>
            <a:endParaRPr lang="zh-CN" altLang="en-US"/>
          </a:p>
          <a:p>
            <a:pPr lvl="1" algn="l">
              <a:buClrTx/>
              <a:buSzTx/>
              <a:buFontTx/>
            </a:pPr>
            <a:r>
              <a:rPr lang="zh-CN" altLang="en-US" sz="2000">
                <a:solidFill>
                  <a:srgbClr val="FF0000"/>
                </a:solidFill>
                <a:cs typeface="+mn-ea"/>
              </a:rPr>
              <a:t>docker run --name=db --env MYSQL_ROOT_PASSWORD=123456 -d mariadb</a:t>
            </a:r>
            <a:endParaRPr lang="zh-CN" altLang="en-US" sz="2000">
              <a:solidFill>
                <a:srgbClr val="FF0000"/>
              </a:solidFill>
              <a:cs typeface="+mn-ea"/>
            </a:endParaRPr>
          </a:p>
          <a:p>
            <a:r>
              <a:rPr lang="zh-CN" altLang="en-US"/>
              <a:t>启动 wordpress</a:t>
            </a:r>
            <a:endParaRPr lang="zh-CN" altLang="en-US"/>
          </a:p>
          <a:p>
            <a:pPr lvl="1" algn="l">
              <a:buClrTx/>
              <a:buSzTx/>
              <a:buFontTx/>
            </a:pPr>
            <a:r>
              <a:rPr lang="zh-CN" altLang="en-US" sz="2000">
                <a:solidFill>
                  <a:srgbClr val="FF0000"/>
                </a:solidFill>
                <a:cs typeface="+mn-ea"/>
              </a:rPr>
              <a:t>docker run --name=myblog --link db:mysql -p 8080:80 -d wordpress</a:t>
            </a:r>
            <a:endParaRPr lang="zh-CN" altLang="en-US" sz="2000">
              <a:solidFill>
                <a:srgbClr val="FF0000"/>
              </a:solidFill>
              <a:cs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a:t>
            </a:r>
            <a:r>
              <a:rPr lang="zh-CN" altLang="en-US"/>
              <a:t>镜像原理</a:t>
            </a:r>
            <a:endParaRPr lang="zh-CN" altLang="en-US"/>
          </a:p>
        </p:txBody>
      </p:sp>
      <p:sp>
        <p:nvSpPr>
          <p:cNvPr id="6" name="内容占位符 5"/>
          <p:cNvSpPr>
            <a:spLocks noGrp="1"/>
          </p:cNvSpPr>
          <p:nvPr>
            <p:ph idx="1"/>
          </p:nvPr>
        </p:nvSpPr>
        <p:spPr/>
        <p:txBody>
          <a:bodyPr/>
          <a:p>
            <a:pPr indent="0" latinLnBrk="0">
              <a:lnSpc>
                <a:spcPct val="200000"/>
              </a:lnSpc>
              <a:spcBef>
                <a:spcPts val="0"/>
              </a:spcBef>
            </a:pPr>
            <a:r>
              <a:rPr lang="zh-CN" altLang="en-US"/>
              <a:t>思考</a:t>
            </a:r>
            <a:endParaRPr lang="zh-CN" altLang="en-US"/>
          </a:p>
          <a:p>
            <a:pPr lvl="1" indent="0" latinLnBrk="0">
              <a:lnSpc>
                <a:spcPct val="200000"/>
              </a:lnSpc>
              <a:spcBef>
                <a:spcPts val="0"/>
              </a:spcBef>
            </a:pPr>
            <a:r>
              <a:rPr lang="en-US" altLang="zh-CN"/>
              <a:t>Docker</a:t>
            </a:r>
            <a:r>
              <a:rPr lang="zh-CN" altLang="en-US"/>
              <a:t>镜像文件本质是什么</a:t>
            </a:r>
            <a:endParaRPr lang="zh-CN" altLang="en-US"/>
          </a:p>
          <a:p>
            <a:pPr lvl="1" indent="0" latinLnBrk="0">
              <a:lnSpc>
                <a:spcPct val="200000"/>
              </a:lnSpc>
              <a:spcBef>
                <a:spcPts val="0"/>
              </a:spcBef>
            </a:pPr>
            <a:r>
              <a:rPr lang="en-US" altLang="zh-CN"/>
              <a:t>Docker</a:t>
            </a:r>
            <a:r>
              <a:rPr lang="zh-CN" altLang="en-US"/>
              <a:t>一个</a:t>
            </a:r>
            <a:r>
              <a:rPr lang="en-US" altLang="zh-CN"/>
              <a:t>Centos</a:t>
            </a:r>
            <a:r>
              <a:rPr lang="zh-CN" altLang="en-US"/>
              <a:t>镜像为什么只有</a:t>
            </a:r>
            <a:r>
              <a:rPr lang="en-US" altLang="zh-CN"/>
              <a:t>200+MB</a:t>
            </a:r>
            <a:endParaRPr lang="en-US" altLang="zh-CN"/>
          </a:p>
          <a:p>
            <a:pPr lvl="1" indent="0" latinLnBrk="0">
              <a:lnSpc>
                <a:spcPct val="200000"/>
              </a:lnSpc>
              <a:spcBef>
                <a:spcPts val="0"/>
              </a:spcBef>
            </a:pPr>
            <a:r>
              <a:rPr lang="en-US" altLang="zh-CN"/>
              <a:t>Docker</a:t>
            </a:r>
            <a:r>
              <a:rPr lang="zh-CN" altLang="en-US"/>
              <a:t>一个</a:t>
            </a:r>
            <a:r>
              <a:rPr lang="en-US" altLang="zh-CN"/>
              <a:t>tomcat</a:t>
            </a:r>
            <a:r>
              <a:rPr lang="zh-CN" altLang="en-US"/>
              <a:t>镜像为什么会有</a:t>
            </a:r>
            <a:r>
              <a:rPr lang="en-US" altLang="zh-CN"/>
              <a:t>500+MB</a:t>
            </a:r>
            <a:endParaRPr lang="zh-CN" altLang="en-US"/>
          </a:p>
          <a:p>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a:t>
            </a:r>
            <a:r>
              <a:rPr lang="zh-CN" altLang="en-US"/>
              <a:t>镜像文件本质</a:t>
            </a:r>
            <a:endParaRPr lang="zh-CN" altLang="en-US"/>
          </a:p>
        </p:txBody>
      </p:sp>
      <p:sp>
        <p:nvSpPr>
          <p:cNvPr id="6" name="内容占位符 5"/>
          <p:cNvSpPr>
            <a:spLocks noGrp="1"/>
          </p:cNvSpPr>
          <p:nvPr>
            <p:ph idx="1"/>
          </p:nvPr>
        </p:nvSpPr>
        <p:spPr/>
        <p:txBody>
          <a:bodyPr/>
          <a:p>
            <a:r>
              <a:rPr lang="en-US" altLang="zh-CN"/>
              <a:t>Linux</a:t>
            </a:r>
            <a:r>
              <a:rPr lang="zh-CN" altLang="zh-CN"/>
              <a:t>文件系统有</a:t>
            </a:r>
            <a:r>
              <a:rPr lang="en-US" altLang="zh-CN"/>
              <a:t>bootfs</a:t>
            </a:r>
            <a:r>
              <a:rPr lang="zh-CN" altLang="en-US"/>
              <a:t>和</a:t>
            </a:r>
            <a:r>
              <a:rPr lang="en-US" altLang="zh-CN"/>
              <a:t>rootfs</a:t>
            </a:r>
            <a:r>
              <a:rPr lang="zh-CN" altLang="en-US"/>
              <a:t>组成</a:t>
            </a:r>
            <a:endParaRPr lang="zh-CN" altLang="en-US"/>
          </a:p>
          <a:p>
            <a:pPr lvl="1"/>
            <a:r>
              <a:rPr lang="en-US" altLang="zh-CN"/>
              <a:t>bootfs:</a:t>
            </a:r>
            <a:r>
              <a:rPr lang="zh-CN" altLang="en-US"/>
              <a:t>包含</a:t>
            </a:r>
            <a:r>
              <a:rPr lang="en-US" altLang="zh-CN"/>
              <a:t>bootloader</a:t>
            </a:r>
            <a:r>
              <a:rPr lang="zh-CN" altLang="en-US"/>
              <a:t>和</a:t>
            </a:r>
            <a:r>
              <a:rPr lang="en-US" altLang="zh-CN"/>
              <a:t>kernel</a:t>
            </a:r>
            <a:endParaRPr lang="en-US" altLang="zh-CN"/>
          </a:p>
          <a:p>
            <a:pPr lvl="1"/>
            <a:r>
              <a:rPr lang="en-US" altLang="zh-CN"/>
              <a:t>rootfs: root</a:t>
            </a:r>
            <a:r>
              <a:rPr lang="zh-CN" altLang="en-US"/>
              <a:t>文件系统</a:t>
            </a:r>
            <a:endParaRPr lang="zh-CN" altLang="en-US"/>
          </a:p>
          <a:p>
            <a:pPr lvl="1"/>
            <a:r>
              <a:rPr lang="zh-CN" altLang="en-US"/>
              <a:t>不同的</a:t>
            </a:r>
            <a:r>
              <a:rPr lang="en-US" altLang="zh-CN"/>
              <a:t>linux</a:t>
            </a:r>
            <a:r>
              <a:rPr lang="zh-CN" altLang="en-US"/>
              <a:t>发行版</a:t>
            </a:r>
            <a:r>
              <a:rPr lang="en-US" altLang="zh-CN"/>
              <a:t>bootfs</a:t>
            </a:r>
            <a:r>
              <a:rPr lang="zh-CN" altLang="en-US"/>
              <a:t>基本一样</a:t>
            </a:r>
            <a:r>
              <a:rPr lang="en-US" altLang="zh-CN"/>
              <a:t>, </a:t>
            </a:r>
            <a:r>
              <a:rPr lang="zh-CN" altLang="en-US"/>
              <a:t>而</a:t>
            </a:r>
            <a:r>
              <a:rPr lang="en-US" altLang="zh-CN"/>
              <a:t>rootfs</a:t>
            </a:r>
            <a:r>
              <a:rPr lang="zh-CN" altLang="en-US"/>
              <a:t>不同</a:t>
            </a:r>
            <a:endParaRPr lang="zh-CN" altLang="en-US"/>
          </a:p>
        </p:txBody>
      </p:sp>
      <p:sp>
        <p:nvSpPr>
          <p:cNvPr id="2" name="圆柱形 1"/>
          <p:cNvSpPr/>
          <p:nvPr/>
        </p:nvSpPr>
        <p:spPr>
          <a:xfrm>
            <a:off x="4924425" y="5331460"/>
            <a:ext cx="4724400" cy="1143000"/>
          </a:xfrm>
          <a:prstGeom prst="can">
            <a:avLst/>
          </a:prstGeom>
          <a:solidFill>
            <a:schemeClr val="bg1">
              <a:lumMod val="85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bootfs</a:t>
            </a:r>
            <a:endParaRPr kumimoji="0" lang="en-US" alt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圆柱形 2"/>
          <p:cNvSpPr/>
          <p:nvPr/>
        </p:nvSpPr>
        <p:spPr>
          <a:xfrm>
            <a:off x="4924425" y="4457700"/>
            <a:ext cx="4724400" cy="1143000"/>
          </a:xfrm>
          <a:prstGeom prst="can">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rootfs</a:t>
            </a:r>
            <a:endParaRPr kumimoji="0" lang="en-US" alt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a:t>
            </a:r>
            <a:r>
              <a:rPr lang="zh-CN" altLang="zh-CN"/>
              <a:t>镜像原理</a:t>
            </a:r>
            <a:endParaRPr lang="zh-CN" altLang="zh-CN"/>
          </a:p>
        </p:txBody>
      </p:sp>
      <p:sp>
        <p:nvSpPr>
          <p:cNvPr id="6" name="内容占位符 5"/>
          <p:cNvSpPr>
            <a:spLocks noGrp="1"/>
          </p:cNvSpPr>
          <p:nvPr>
            <p:ph idx="1"/>
          </p:nvPr>
        </p:nvSpPr>
        <p:spPr>
          <a:xfrm>
            <a:off x="424815" y="1737360"/>
            <a:ext cx="6597015" cy="4526280"/>
          </a:xfrm>
        </p:spPr>
        <p:txBody>
          <a:bodyPr/>
          <a:p>
            <a:r>
              <a:rPr lang="en-US" altLang="zh-CN" sz="2400"/>
              <a:t>Docker</a:t>
            </a:r>
            <a:r>
              <a:rPr lang="zh-CN" altLang="en-US" sz="2400"/>
              <a:t>镜像由特殊文件系统叠加二厂</a:t>
            </a:r>
            <a:endParaRPr lang="zh-CN" altLang="en-US" sz="2400"/>
          </a:p>
          <a:p>
            <a:r>
              <a:rPr lang="zh-CN" altLang="en-US" sz="2400"/>
              <a:t>最底层是</a:t>
            </a:r>
            <a:r>
              <a:rPr lang="en-US" altLang="zh-CN" sz="2400"/>
              <a:t>bootfs, </a:t>
            </a:r>
            <a:r>
              <a:rPr lang="zh-CN" altLang="en-US" sz="2400"/>
              <a:t>使用宿主机</a:t>
            </a:r>
            <a:r>
              <a:rPr lang="en-US" altLang="zh-CN" sz="2400"/>
              <a:t>bootfs</a:t>
            </a:r>
            <a:endParaRPr lang="en-US" altLang="zh-CN" sz="2400"/>
          </a:p>
          <a:p>
            <a:r>
              <a:rPr lang="zh-CN" altLang="en-US" sz="2400"/>
              <a:t>第</a:t>
            </a:r>
            <a:r>
              <a:rPr lang="en-US" altLang="zh-CN" sz="2400"/>
              <a:t>2</a:t>
            </a:r>
            <a:r>
              <a:rPr lang="zh-CN" altLang="en-US" sz="2400"/>
              <a:t>层</a:t>
            </a:r>
            <a:r>
              <a:rPr lang="en-US" altLang="zh-CN" sz="2400"/>
              <a:t>root</a:t>
            </a:r>
            <a:r>
              <a:rPr lang="zh-CN" altLang="en-US" sz="2400"/>
              <a:t>文件系统</a:t>
            </a:r>
            <a:r>
              <a:rPr lang="en-US" altLang="zh-CN" sz="2400"/>
              <a:t>rootfs,</a:t>
            </a:r>
            <a:r>
              <a:rPr lang="zh-CN" altLang="en-US" sz="2400"/>
              <a:t>成为</a:t>
            </a:r>
            <a:r>
              <a:rPr lang="en-US" altLang="zh-CN" sz="2400"/>
              <a:t>base image</a:t>
            </a:r>
            <a:endParaRPr lang="en-US" altLang="zh-CN" sz="2400"/>
          </a:p>
          <a:p>
            <a:r>
              <a:rPr lang="zh-CN" altLang="en-US" sz="2400"/>
              <a:t>再往上叠加其他镜像文件</a:t>
            </a:r>
            <a:endParaRPr lang="zh-CN" altLang="en-US" sz="2400"/>
          </a:p>
          <a:p>
            <a:r>
              <a:rPr lang="zh-CN" altLang="en-US" sz="2400"/>
              <a:t>统一文件系统</a:t>
            </a:r>
            <a:r>
              <a:rPr lang="en-US" altLang="zh-CN" sz="2400"/>
              <a:t>(UFS)</a:t>
            </a:r>
            <a:r>
              <a:rPr lang="zh-CN" altLang="en-US" sz="2400"/>
              <a:t>将不同层整合</a:t>
            </a:r>
            <a:endParaRPr lang="zh-CN" altLang="en-US" sz="2400"/>
          </a:p>
          <a:p>
            <a:r>
              <a:rPr lang="zh-CN" altLang="en-US" sz="2400"/>
              <a:t>当镜像启动后</a:t>
            </a:r>
            <a:r>
              <a:rPr lang="en-US" altLang="zh-CN" sz="2400"/>
              <a:t>,</a:t>
            </a:r>
            <a:r>
              <a:rPr lang="zh-CN" altLang="en-US" sz="2400"/>
              <a:t>在最顶层加载一个读写文件系统</a:t>
            </a:r>
            <a:r>
              <a:rPr lang="en-US" altLang="zh-CN" sz="2400"/>
              <a:t>(</a:t>
            </a:r>
            <a:r>
              <a:rPr lang="zh-CN" altLang="en-US" sz="2400"/>
              <a:t>容器</a:t>
            </a:r>
            <a:r>
              <a:rPr lang="en-US" altLang="zh-CN" sz="2400"/>
              <a:t>)</a:t>
            </a:r>
            <a:endParaRPr lang="zh-CN" altLang="en-US" sz="2400"/>
          </a:p>
          <a:p>
            <a:pPr marL="0" indent="0">
              <a:buNone/>
            </a:pPr>
            <a:endParaRPr lang="en-US" altLang="zh-CN" sz="2800"/>
          </a:p>
          <a:p>
            <a:endParaRPr lang="en-US" altLang="zh-CN" sz="2800"/>
          </a:p>
        </p:txBody>
      </p:sp>
      <p:grpSp>
        <p:nvGrpSpPr>
          <p:cNvPr id="14" name="组合 13"/>
          <p:cNvGrpSpPr/>
          <p:nvPr/>
        </p:nvGrpSpPr>
        <p:grpSpPr>
          <a:xfrm>
            <a:off x="7021830" y="1737360"/>
            <a:ext cx="4114800" cy="3850005"/>
            <a:chOff x="9936" y="3209"/>
            <a:chExt cx="6480" cy="6063"/>
          </a:xfrm>
        </p:grpSpPr>
        <p:sp>
          <p:nvSpPr>
            <p:cNvPr id="2" name="圆柱形 1"/>
            <p:cNvSpPr/>
            <p:nvPr/>
          </p:nvSpPr>
          <p:spPr>
            <a:xfrm>
              <a:off x="11274" y="7834"/>
              <a:ext cx="5143" cy="1438"/>
            </a:xfrm>
            <a:prstGeom prst="can">
              <a:avLst/>
            </a:prstGeom>
            <a:solidFill>
              <a:schemeClr val="bg1">
                <a:lumMod val="85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bootfs</a:t>
              </a:r>
              <a:endParaRPr kumimoji="0" lang="en-US" alt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圆柱形 2"/>
            <p:cNvSpPr/>
            <p:nvPr/>
          </p:nvSpPr>
          <p:spPr>
            <a:xfrm>
              <a:off x="11274" y="6726"/>
              <a:ext cx="5143" cy="1438"/>
            </a:xfrm>
            <a:prstGeom prst="can">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rootfs</a:t>
              </a:r>
              <a:endParaRPr kumimoji="0" lang="en-US" alt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 name="圆柱形 3"/>
            <p:cNvSpPr/>
            <p:nvPr/>
          </p:nvSpPr>
          <p:spPr>
            <a:xfrm>
              <a:off x="11274" y="5581"/>
              <a:ext cx="5143" cy="1438"/>
            </a:xfrm>
            <a:prstGeom prst="can">
              <a:avLst/>
            </a:prstGeom>
            <a:gradFill>
              <a:gsLst>
                <a:gs pos="0">
                  <a:srgbClr val="FBFB11"/>
                </a:gs>
                <a:gs pos="100000">
                  <a:srgbClr val="838309"/>
                </a:gs>
              </a:gsLst>
              <a:lin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镜像</a:t>
              </a:r>
              <a:r>
                <a:rPr kumimoji="0" lang="en-US" alt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(JDK)</a:t>
              </a:r>
              <a:endParaRPr kumimoji="0" lang="en-US" alt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圆柱形 6"/>
            <p:cNvSpPr/>
            <p:nvPr/>
          </p:nvSpPr>
          <p:spPr>
            <a:xfrm>
              <a:off x="11274" y="4438"/>
              <a:ext cx="5143" cy="1438"/>
            </a:xfrm>
            <a:prstGeom prst="can">
              <a:avLst/>
            </a:prstGeom>
            <a:solidFill>
              <a:srgbClr val="FFC00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镜像</a:t>
              </a:r>
              <a:r>
                <a:rPr kumimoji="0" lang="en-US" alt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(Tomcat)</a:t>
              </a:r>
              <a:endParaRPr kumimoji="0" lang="en-US" alt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 name="圆柱形 7"/>
            <p:cNvSpPr/>
            <p:nvPr/>
          </p:nvSpPr>
          <p:spPr>
            <a:xfrm>
              <a:off x="11274" y="3209"/>
              <a:ext cx="5143" cy="1438"/>
            </a:xfrm>
            <a:prstGeom prst="can">
              <a:avLst/>
            </a:prstGeom>
            <a:solidFill>
              <a:srgbClr val="FF000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容器</a:t>
              </a:r>
              <a:r>
                <a:rPr kumimoji="0" lang="en-US" alt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lang="en-US" altLang="zh-CN" sz="3200" smtClean="0">
                  <a:ln>
                    <a:noFill/>
                  </a:ln>
                  <a:effectLst/>
                  <a:sym typeface="+mn-ea"/>
                </a:rPr>
                <a:t>container)</a:t>
              </a:r>
              <a:endParaRPr kumimoji="0" lang="en-US" altLang="zh-CN"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9" name="左大括号 8"/>
            <p:cNvSpPr/>
            <p:nvPr/>
          </p:nvSpPr>
          <p:spPr>
            <a:xfrm>
              <a:off x="10817" y="4647"/>
              <a:ext cx="328" cy="4440"/>
            </a:xfrm>
            <a:prstGeom prst="leftBrace">
              <a:avLst>
                <a:gd name="adj1" fmla="val 8333"/>
                <a:gd name="adj2" fmla="val 50675"/>
              </a:avLst>
            </a:pr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0" name="左大括号 9"/>
            <p:cNvSpPr/>
            <p:nvPr/>
          </p:nvSpPr>
          <p:spPr>
            <a:xfrm>
              <a:off x="10817" y="3394"/>
              <a:ext cx="328" cy="1253"/>
            </a:xfrm>
            <a:prstGeom prst="leftBrace">
              <a:avLst>
                <a:gd name="adj1" fmla="val 8333"/>
                <a:gd name="adj2" fmla="val 50675"/>
              </a:avLst>
            </a:pr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1" name="文本框 10"/>
            <p:cNvSpPr txBox="1"/>
            <p:nvPr/>
          </p:nvSpPr>
          <p:spPr>
            <a:xfrm>
              <a:off x="10227" y="3611"/>
              <a:ext cx="607" cy="1016"/>
            </a:xfrm>
            <a:prstGeom prst="rect">
              <a:avLst/>
            </a:prstGeom>
            <a:noFill/>
          </p:spPr>
          <p:txBody>
            <a:bodyPr wrap="square" rtlCol="0" anchor="t">
              <a:spAutoFit/>
            </a:bodyPr>
            <a:p>
              <a:pPr algn="r"/>
              <a:r>
                <a:rPr lang="zh-CN" altLang="en-US" b="1"/>
                <a:t>读写</a:t>
              </a:r>
              <a:endParaRPr lang="zh-CN" altLang="en-US" b="1"/>
            </a:p>
          </p:txBody>
        </p:sp>
        <p:sp>
          <p:nvSpPr>
            <p:cNvPr id="12" name="文本框 11"/>
            <p:cNvSpPr txBox="1"/>
            <p:nvPr/>
          </p:nvSpPr>
          <p:spPr>
            <a:xfrm>
              <a:off x="9936" y="6458"/>
              <a:ext cx="880" cy="1016"/>
            </a:xfrm>
            <a:prstGeom prst="rect">
              <a:avLst/>
            </a:prstGeom>
            <a:noFill/>
          </p:spPr>
          <p:txBody>
            <a:bodyPr wrap="square" rtlCol="0" anchor="t">
              <a:spAutoFit/>
            </a:bodyPr>
            <a:p>
              <a:pPr algn="r"/>
              <a:r>
                <a:rPr lang="zh-CN" altLang="en-US" b="1"/>
                <a:t>只读</a:t>
              </a:r>
              <a:endParaRPr lang="zh-CN" altLang="en-US" b="1"/>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Docker </a:t>
            </a:r>
            <a:r>
              <a:rPr lang="zh-CN" altLang="zh-CN"/>
              <a:t>特性</a:t>
            </a:r>
            <a:endParaRPr lang="zh-CN" altLang="zh-CN"/>
          </a:p>
        </p:txBody>
      </p:sp>
      <p:pic>
        <p:nvPicPr>
          <p:cNvPr id="5" name="图片 4"/>
          <p:cNvPicPr>
            <a:picLocks noChangeAspect="1"/>
          </p:cNvPicPr>
          <p:nvPr/>
        </p:nvPicPr>
        <p:blipFill>
          <a:blip r:embed="rId1"/>
          <a:stretch>
            <a:fillRect/>
          </a:stretch>
        </p:blipFill>
        <p:spPr>
          <a:xfrm>
            <a:off x="1376045" y="1308100"/>
            <a:ext cx="9144000" cy="507682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a:t>
            </a:r>
            <a:r>
              <a:rPr lang="zh-CN" altLang="zh-CN"/>
              <a:t>容器数据卷</a:t>
            </a:r>
            <a:endParaRPr lang="zh-CN" altLang="zh-CN"/>
          </a:p>
        </p:txBody>
      </p:sp>
      <p:sp>
        <p:nvSpPr>
          <p:cNvPr id="6" name="内容占位符 5"/>
          <p:cNvSpPr>
            <a:spLocks noGrp="1"/>
          </p:cNvSpPr>
          <p:nvPr>
            <p:ph idx="1"/>
          </p:nvPr>
        </p:nvSpPr>
        <p:spPr/>
        <p:txBody>
          <a:bodyPr/>
          <a:p>
            <a:r>
              <a:rPr lang="zh-CN" altLang="en-US"/>
              <a:t>思考</a:t>
            </a:r>
            <a:r>
              <a:rPr lang="en-US" altLang="zh-CN"/>
              <a:t>:</a:t>
            </a:r>
            <a:endParaRPr lang="en-US" altLang="zh-CN"/>
          </a:p>
          <a:p>
            <a:pPr lvl="1" latinLnBrk="0">
              <a:lnSpc>
                <a:spcPct val="200000"/>
              </a:lnSpc>
              <a:spcBef>
                <a:spcPts val="0"/>
              </a:spcBef>
            </a:pPr>
            <a:r>
              <a:rPr lang="en-US" altLang="zh-CN"/>
              <a:t>Docker</a:t>
            </a:r>
            <a:r>
              <a:rPr lang="zh-CN" altLang="en-US"/>
              <a:t>容器删除后</a:t>
            </a:r>
            <a:r>
              <a:rPr lang="en-US" altLang="zh-CN"/>
              <a:t>, </a:t>
            </a:r>
            <a:r>
              <a:rPr lang="zh-CN" altLang="en-US"/>
              <a:t>在容器中的数据也随之销毁</a:t>
            </a:r>
            <a:endParaRPr lang="zh-CN" altLang="en-US"/>
          </a:p>
          <a:p>
            <a:pPr lvl="1" latinLnBrk="0">
              <a:lnSpc>
                <a:spcPct val="200000"/>
              </a:lnSpc>
              <a:spcBef>
                <a:spcPts val="0"/>
              </a:spcBef>
            </a:pPr>
            <a:r>
              <a:rPr lang="en-US" altLang="zh-CN"/>
              <a:t>Docker</a:t>
            </a:r>
            <a:r>
              <a:rPr lang="zh-CN" altLang="en-US"/>
              <a:t>容器和外部机器如何交换文件</a:t>
            </a:r>
            <a:endParaRPr lang="zh-CN" altLang="en-US"/>
          </a:p>
          <a:p>
            <a:pPr lvl="1" latinLnBrk="0">
              <a:lnSpc>
                <a:spcPct val="200000"/>
              </a:lnSpc>
              <a:spcBef>
                <a:spcPts val="0"/>
              </a:spcBef>
            </a:pPr>
            <a:r>
              <a:rPr lang="zh-CN" altLang="en-US"/>
              <a:t>容器之间如何进行数据交互</a:t>
            </a:r>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a:t>
            </a:r>
            <a:r>
              <a:rPr lang="zh-CN" altLang="en-US"/>
              <a:t>数据卷概念</a:t>
            </a:r>
            <a:endParaRPr lang="zh-CN" altLang="en-US"/>
          </a:p>
        </p:txBody>
      </p:sp>
      <p:sp>
        <p:nvSpPr>
          <p:cNvPr id="6" name="内容占位符 5"/>
          <p:cNvSpPr>
            <a:spLocks noGrp="1"/>
          </p:cNvSpPr>
          <p:nvPr>
            <p:ph idx="1"/>
          </p:nvPr>
        </p:nvSpPr>
        <p:spPr/>
        <p:txBody>
          <a:bodyPr/>
          <a:p>
            <a:r>
              <a:rPr lang="zh-CN" altLang="en-US"/>
              <a:t>什么是数据卷</a:t>
            </a:r>
            <a:endParaRPr lang="zh-CN" altLang="en-US"/>
          </a:p>
          <a:p>
            <a:pPr lvl="1"/>
            <a:r>
              <a:rPr lang="zh-CN" altLang="en-US" sz="2800"/>
              <a:t>宿主机的一个目录或文件</a:t>
            </a:r>
            <a:endParaRPr lang="zh-CN" altLang="en-US"/>
          </a:p>
          <a:p>
            <a:r>
              <a:rPr lang="zh-CN" altLang="en-US"/>
              <a:t>数据卷作用</a:t>
            </a:r>
            <a:endParaRPr lang="zh-CN" altLang="en-US"/>
          </a:p>
          <a:p>
            <a:pPr lvl="1"/>
            <a:r>
              <a:rPr lang="zh-CN" altLang="en-US"/>
              <a:t>容器数据持久化</a:t>
            </a:r>
            <a:endParaRPr lang="zh-CN" altLang="en-US"/>
          </a:p>
          <a:p>
            <a:pPr lvl="1"/>
            <a:r>
              <a:rPr lang="zh-CN" altLang="en-US"/>
              <a:t>客户端和容器数据交换</a:t>
            </a:r>
            <a:endParaRPr lang="zh-CN" altLang="en-US"/>
          </a:p>
          <a:p>
            <a:pPr lvl="1"/>
            <a:r>
              <a:rPr lang="zh-CN" altLang="en-US"/>
              <a:t>容器之间数据交换</a:t>
            </a:r>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Dcoker</a:t>
            </a:r>
            <a:r>
              <a:rPr lang="zh-CN" altLang="en-US"/>
              <a:t>数据存储原理</a:t>
            </a:r>
            <a:endParaRPr lang="zh-CN" altLang="en-US"/>
          </a:p>
        </p:txBody>
      </p:sp>
      <p:sp>
        <p:nvSpPr>
          <p:cNvPr id="4" name="内容占位符 3"/>
          <p:cNvSpPr>
            <a:spLocks noGrp="1"/>
          </p:cNvSpPr>
          <p:nvPr>
            <p:ph sz="half" idx="2"/>
          </p:nvPr>
        </p:nvSpPr>
        <p:spPr/>
        <p:txBody>
          <a:bodyPr/>
          <a:p>
            <a:endParaRPr lang="zh-CN" altLang="en-US"/>
          </a:p>
        </p:txBody>
      </p:sp>
      <p:pic>
        <p:nvPicPr>
          <p:cNvPr id="5" name="内容占位符 4"/>
          <p:cNvPicPr>
            <a:picLocks noChangeAspect="1"/>
          </p:cNvPicPr>
          <p:nvPr>
            <p:ph sz="half" idx="1"/>
          </p:nvPr>
        </p:nvPicPr>
        <p:blipFill>
          <a:blip r:embed="rId1"/>
          <a:stretch>
            <a:fillRect/>
          </a:stretch>
        </p:blipFill>
        <p:spPr>
          <a:xfrm>
            <a:off x="909320" y="1535430"/>
            <a:ext cx="10373995" cy="452437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数据卷概念</a:t>
            </a:r>
            <a:endParaRPr lang="zh-CN" altLang="en-US"/>
          </a:p>
        </p:txBody>
      </p:sp>
      <p:sp>
        <p:nvSpPr>
          <p:cNvPr id="6" name="内容占位符 5"/>
          <p:cNvSpPr>
            <a:spLocks noGrp="1"/>
          </p:cNvSpPr>
          <p:nvPr>
            <p:ph idx="1"/>
          </p:nvPr>
        </p:nvSpPr>
        <p:spPr/>
        <p:txBody>
          <a:bodyPr/>
          <a:p>
            <a:r>
              <a:rPr lang="zh-CN" altLang="en-US" sz="2800"/>
              <a:t>当容器目录和数据卷目录绑定后</a:t>
            </a:r>
            <a:r>
              <a:rPr lang="en-US" altLang="zh-CN" sz="2800"/>
              <a:t>, </a:t>
            </a:r>
            <a:r>
              <a:rPr lang="zh-CN" altLang="en-US" sz="2800"/>
              <a:t>对方的修改会立即同步</a:t>
            </a:r>
            <a:endParaRPr lang="zh-CN" altLang="en-US" sz="2800"/>
          </a:p>
          <a:p>
            <a:r>
              <a:rPr lang="zh-CN" altLang="en-US" sz="2800"/>
              <a:t>一个数据卷可以被多个容器挂载</a:t>
            </a:r>
            <a:endParaRPr lang="zh-CN" altLang="en-US" sz="2800"/>
          </a:p>
          <a:p>
            <a:r>
              <a:rPr lang="zh-CN" altLang="en-US" sz="2800"/>
              <a:t>一个容器可以挂载多个多数卷</a:t>
            </a:r>
            <a:endParaRPr lang="zh-CN" altLang="en-US" sz="2800"/>
          </a:p>
        </p:txBody>
      </p:sp>
      <p:sp>
        <p:nvSpPr>
          <p:cNvPr id="2" name="圆角矩形 1"/>
          <p:cNvSpPr/>
          <p:nvPr/>
        </p:nvSpPr>
        <p:spPr>
          <a:xfrm>
            <a:off x="2583180" y="3919220"/>
            <a:ext cx="5866765" cy="2346960"/>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宿主机</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圆角矩形 2"/>
          <p:cNvSpPr/>
          <p:nvPr/>
        </p:nvSpPr>
        <p:spPr>
          <a:xfrm>
            <a:off x="3218180" y="4612005"/>
            <a:ext cx="1388110" cy="508000"/>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容器</a:t>
            </a: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 name="圆角矩形 3"/>
          <p:cNvSpPr/>
          <p:nvPr/>
        </p:nvSpPr>
        <p:spPr>
          <a:xfrm>
            <a:off x="4942840" y="4612005"/>
            <a:ext cx="1388110" cy="508000"/>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容器</a:t>
            </a: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圆角矩形 6"/>
          <p:cNvSpPr/>
          <p:nvPr/>
        </p:nvSpPr>
        <p:spPr>
          <a:xfrm>
            <a:off x="6679565" y="4612005"/>
            <a:ext cx="1388110" cy="508000"/>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容器</a:t>
            </a: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n</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0" name="流程图: 文档 9"/>
          <p:cNvSpPr/>
          <p:nvPr/>
        </p:nvSpPr>
        <p:spPr>
          <a:xfrm>
            <a:off x="4092575" y="5477510"/>
            <a:ext cx="1372235" cy="577215"/>
          </a:xfrm>
          <a:prstGeom prst="flowChartDocumen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目录</a:t>
            </a: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1" name="流程图: 文档 10"/>
          <p:cNvSpPr/>
          <p:nvPr/>
        </p:nvSpPr>
        <p:spPr>
          <a:xfrm>
            <a:off x="5944870" y="5454650"/>
            <a:ext cx="1372235" cy="577215"/>
          </a:xfrm>
          <a:prstGeom prst="flowChartDocumen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目录</a:t>
            </a: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12" name="直接箭头连接符 11"/>
          <p:cNvCxnSpPr>
            <a:stCxn id="3" idx="2"/>
            <a:endCxn id="10" idx="0"/>
          </p:cNvCxnSpPr>
          <p:nvPr/>
        </p:nvCxnSpPr>
        <p:spPr>
          <a:xfrm>
            <a:off x="3912235" y="5120005"/>
            <a:ext cx="866775" cy="35750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13" name="直接箭头连接符 12"/>
          <p:cNvCxnSpPr>
            <a:stCxn id="4" idx="2"/>
            <a:endCxn id="10" idx="0"/>
          </p:cNvCxnSpPr>
          <p:nvPr/>
        </p:nvCxnSpPr>
        <p:spPr>
          <a:xfrm flipH="1">
            <a:off x="4779010" y="5120005"/>
            <a:ext cx="857885" cy="35750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14" name="直接箭头连接符 13"/>
          <p:cNvCxnSpPr>
            <a:stCxn id="7" idx="2"/>
          </p:cNvCxnSpPr>
          <p:nvPr/>
        </p:nvCxnSpPr>
        <p:spPr>
          <a:xfrm flipH="1">
            <a:off x="6607810" y="5120005"/>
            <a:ext cx="765810" cy="323850"/>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15" name="直接箭头连接符 14"/>
          <p:cNvCxnSpPr>
            <a:stCxn id="4" idx="2"/>
            <a:endCxn id="11" idx="0"/>
          </p:cNvCxnSpPr>
          <p:nvPr/>
        </p:nvCxnSpPr>
        <p:spPr>
          <a:xfrm>
            <a:off x="5636895" y="5120005"/>
            <a:ext cx="994410" cy="33464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4" name="内容占位符 3"/>
          <p:cNvSpPr>
            <a:spLocks noGrp="1"/>
          </p:cNvSpPr>
          <p:nvPr>
            <p:ph sz="half" idx="2"/>
          </p:nvPr>
        </p:nvSpPr>
        <p:spPr/>
        <p:txBody>
          <a:bodyPr/>
          <a:p>
            <a:endParaRPr lang="zh-CN" altLang="en-US"/>
          </a:p>
        </p:txBody>
      </p:sp>
      <p:graphicFrame>
        <p:nvGraphicFramePr>
          <p:cNvPr id="5" name="内容占位符 4"/>
          <p:cNvGraphicFramePr>
            <a:graphicFrameLocks noChangeAspect="1"/>
          </p:cNvGraphicFramePr>
          <p:nvPr>
            <p:ph sz="half" idx="1"/>
            <p:custDataLst>
              <p:tags r:id="rId1"/>
            </p:custDataLst>
          </p:nvPr>
        </p:nvGraphicFramePr>
        <p:xfrm>
          <a:off x="2286000" y="1126490"/>
          <a:ext cx="7358380" cy="5731510"/>
        </p:xfrm>
        <a:graphic>
          <a:graphicData uri="http://schemas.openxmlformats.org/presentationml/2006/ole">
            <mc:AlternateContent xmlns:mc="http://schemas.openxmlformats.org/markup-compatibility/2006">
              <mc:Choice xmlns:v="urn:schemas-microsoft-com:vml" Requires="v">
                <p:oleObj spid="_x0000_s6" name="" r:id="rId2" imgW="4781550" imgH="3724275" progId="Paint.Picture">
                  <p:embed/>
                </p:oleObj>
              </mc:Choice>
              <mc:Fallback>
                <p:oleObj name="" r:id="rId2" imgW="4781550" imgH="3724275" progId="Paint.Picture">
                  <p:embed/>
                  <p:pic>
                    <p:nvPicPr>
                      <p:cNvPr id="0" name="图片 5"/>
                      <p:cNvPicPr/>
                      <p:nvPr/>
                    </p:nvPicPr>
                    <p:blipFill>
                      <a:blip r:embed="rId3"/>
                      <a:stretch>
                        <a:fillRect/>
                      </a:stretch>
                    </p:blipFill>
                    <p:spPr>
                      <a:xfrm>
                        <a:off x="2286000" y="1126490"/>
                        <a:ext cx="7358380" cy="5731510"/>
                      </a:xfrm>
                      <a:prstGeom prst="rect">
                        <a:avLst/>
                      </a:prstGeom>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配置数据卷</a:t>
            </a:r>
            <a:endParaRPr lang="zh-CN" altLang="en-US"/>
          </a:p>
        </p:txBody>
      </p:sp>
      <p:sp>
        <p:nvSpPr>
          <p:cNvPr id="6" name="内容占位符 5"/>
          <p:cNvSpPr>
            <a:spLocks noGrp="1"/>
          </p:cNvSpPr>
          <p:nvPr>
            <p:ph idx="1"/>
          </p:nvPr>
        </p:nvSpPr>
        <p:spPr/>
        <p:txBody>
          <a:bodyPr/>
          <a:p>
            <a:r>
              <a:rPr lang="zh-CN" altLang="en-US"/>
              <a:t>创建容器时</a:t>
            </a:r>
            <a:r>
              <a:rPr lang="en-US" altLang="zh-CN"/>
              <a:t>, </a:t>
            </a:r>
            <a:r>
              <a:rPr lang="zh-CN" altLang="en-US"/>
              <a:t>使用</a:t>
            </a:r>
            <a:r>
              <a:rPr lang="en-US" altLang="zh-CN"/>
              <a:t>-v</a:t>
            </a:r>
            <a:r>
              <a:rPr lang="zh-CN" altLang="en-US"/>
              <a:t>参数设置数据卷</a:t>
            </a:r>
            <a:endParaRPr lang="zh-CN" altLang="en-US"/>
          </a:p>
          <a:p>
            <a:pPr marL="0" indent="0">
              <a:buNone/>
            </a:pPr>
            <a:endParaRPr lang="en-US" altLang="zh-CN" sz="2400">
              <a:solidFill>
                <a:srgbClr val="FF0000"/>
              </a:solidFill>
            </a:endParaRPr>
          </a:p>
          <a:p>
            <a:pPr marL="0" indent="0">
              <a:buNone/>
            </a:pPr>
            <a:r>
              <a:rPr lang="en-US" altLang="zh-CN" sz="2400">
                <a:solidFill>
                  <a:srgbClr val="FF0000"/>
                </a:solidFill>
              </a:rPr>
              <a:t>docker -run ... -v </a:t>
            </a:r>
            <a:r>
              <a:rPr lang="zh-CN" altLang="en-US" sz="2400">
                <a:solidFill>
                  <a:srgbClr val="FF0000"/>
                </a:solidFill>
              </a:rPr>
              <a:t>宿主机目录</a:t>
            </a:r>
            <a:r>
              <a:rPr lang="en-US" altLang="zh-CN" sz="2400">
                <a:solidFill>
                  <a:srgbClr val="FF0000"/>
                </a:solidFill>
                <a:sym typeface="+mn-ea"/>
              </a:rPr>
              <a:t>(</a:t>
            </a:r>
            <a:r>
              <a:rPr lang="zh-CN" altLang="zh-CN" sz="2400">
                <a:solidFill>
                  <a:srgbClr val="FF0000"/>
                </a:solidFill>
                <a:sym typeface="+mn-ea"/>
              </a:rPr>
              <a:t>文件</a:t>
            </a:r>
            <a:r>
              <a:rPr lang="en-US" altLang="zh-CN" sz="2400">
                <a:solidFill>
                  <a:srgbClr val="FF0000"/>
                </a:solidFill>
                <a:sym typeface="+mn-ea"/>
              </a:rPr>
              <a:t>)</a:t>
            </a:r>
            <a:r>
              <a:rPr lang="en-US" altLang="zh-CN" sz="2400">
                <a:solidFill>
                  <a:srgbClr val="FF0000"/>
                </a:solidFill>
              </a:rPr>
              <a:t>/</a:t>
            </a:r>
            <a:r>
              <a:rPr lang="zh-CN" altLang="zh-CN" sz="2400">
                <a:solidFill>
                  <a:srgbClr val="FF0000"/>
                </a:solidFill>
              </a:rPr>
              <a:t>容器目录</a:t>
            </a:r>
            <a:r>
              <a:rPr lang="en-US" altLang="zh-CN" sz="2400">
                <a:solidFill>
                  <a:srgbClr val="FF0000"/>
                </a:solidFill>
              </a:rPr>
              <a:t>(</a:t>
            </a:r>
            <a:r>
              <a:rPr lang="zh-CN" altLang="zh-CN" sz="2400">
                <a:solidFill>
                  <a:srgbClr val="FF0000"/>
                </a:solidFill>
                <a:sym typeface="+mn-ea"/>
              </a:rPr>
              <a:t>文件</a:t>
            </a:r>
            <a:r>
              <a:rPr lang="en-US" altLang="zh-CN" sz="2400">
                <a:solidFill>
                  <a:srgbClr val="FF0000"/>
                </a:solidFill>
                <a:sym typeface="+mn-ea"/>
              </a:rPr>
              <a:t>)</a:t>
            </a:r>
            <a:r>
              <a:rPr lang="zh-CN" altLang="zh-CN" sz="2400">
                <a:solidFill>
                  <a:srgbClr val="FF0000"/>
                </a:solidFill>
              </a:rPr>
              <a:t> </a:t>
            </a:r>
            <a:r>
              <a:rPr lang="en-US" altLang="zh-CN" sz="2400">
                <a:solidFill>
                  <a:srgbClr val="FF0000"/>
                </a:solidFill>
              </a:rPr>
              <a:t>...</a:t>
            </a:r>
            <a:endParaRPr lang="en-US" altLang="zh-CN" sz="2400">
              <a:solidFill>
                <a:srgbClr val="FF0000"/>
              </a:solidFill>
            </a:endParaRPr>
          </a:p>
          <a:p>
            <a:endParaRPr lang="en-US" altLang="zh-CN" sz="2400">
              <a:solidFill>
                <a:srgbClr val="FF0000"/>
              </a:solidFill>
            </a:endParaRPr>
          </a:p>
          <a:p>
            <a:pPr algn="l">
              <a:buClrTx/>
              <a:buSzTx/>
              <a:buFontTx/>
            </a:pPr>
            <a:r>
              <a:rPr lang="zh-CN" altLang="en-US" sz="3200"/>
              <a:t>注意事项</a:t>
            </a:r>
            <a:r>
              <a:rPr lang="en-US" altLang="zh-CN" sz="3200"/>
              <a:t>:</a:t>
            </a:r>
            <a:endParaRPr lang="en-US" altLang="zh-CN" sz="3200"/>
          </a:p>
          <a:p>
            <a:pPr lvl="1" algn="l">
              <a:buClrTx/>
              <a:buSzTx/>
              <a:buFontTx/>
            </a:pPr>
            <a:r>
              <a:rPr lang="zh-CN" altLang="en-US" sz="2800"/>
              <a:t>目录必须是绝对路径</a:t>
            </a:r>
            <a:endParaRPr lang="zh-CN" altLang="en-US" sz="2800"/>
          </a:p>
          <a:p>
            <a:pPr lvl="1" algn="l">
              <a:buClrTx/>
              <a:buSzTx/>
              <a:buFontTx/>
            </a:pPr>
            <a:r>
              <a:rPr lang="zh-CN" altLang="en-US" sz="2800"/>
              <a:t>如果目录不存在</a:t>
            </a:r>
            <a:r>
              <a:rPr lang="en-US" altLang="zh-CN" sz="2800"/>
              <a:t>, </a:t>
            </a:r>
            <a:r>
              <a:rPr lang="zh-CN" altLang="en-US" sz="2800"/>
              <a:t>会自动创建</a:t>
            </a:r>
            <a:endParaRPr lang="zh-CN" altLang="en-US" sz="2800"/>
          </a:p>
          <a:p>
            <a:pPr lvl="1" algn="l">
              <a:buClrTx/>
              <a:buSzTx/>
              <a:buFontTx/>
            </a:pPr>
            <a:r>
              <a:rPr lang="zh-CN" altLang="en-US" sz="2800"/>
              <a:t>可以挂载多个数据卷</a:t>
            </a:r>
            <a:endParaRPr lang="zh-CN" altLang="en-US" sz="2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数据卷容器</a:t>
            </a:r>
            <a:endParaRPr lang="zh-CN" altLang="en-US"/>
          </a:p>
        </p:txBody>
      </p:sp>
      <p:sp>
        <p:nvSpPr>
          <p:cNvPr id="6" name="内容占位符 5"/>
          <p:cNvSpPr>
            <a:spLocks noGrp="1"/>
          </p:cNvSpPr>
          <p:nvPr>
            <p:ph idx="1"/>
          </p:nvPr>
        </p:nvSpPr>
        <p:spPr/>
        <p:txBody>
          <a:bodyPr/>
          <a:p>
            <a:r>
              <a:rPr lang="zh-CN" altLang="en-US"/>
              <a:t>多个容器进行数据交换</a:t>
            </a:r>
            <a:endParaRPr lang="zh-CN" altLang="en-US"/>
          </a:p>
          <a:p>
            <a:pPr lvl="1"/>
            <a:r>
              <a:rPr lang="zh-CN" altLang="en-US"/>
              <a:t>多个容器挂载同一个数据卷</a:t>
            </a:r>
            <a:endParaRPr lang="zh-CN" altLang="en-US"/>
          </a:p>
          <a:p>
            <a:pPr lvl="1"/>
            <a:r>
              <a:rPr lang="zh-CN" altLang="en-US"/>
              <a:t>数据卷容器</a:t>
            </a:r>
            <a:endParaRPr lang="zh-CN" altLang="en-US"/>
          </a:p>
          <a:p>
            <a:pPr marL="342900" lvl="1" indent="-342900" algn="l">
              <a:buClrTx/>
              <a:buSzTx/>
              <a:buFontTx/>
              <a:buChar char="•"/>
            </a:pPr>
            <a:endParaRPr lang="zh-CN" altLang="en-US" sz="3200">
              <a:cs typeface="+mn-cs"/>
            </a:endParaRPr>
          </a:p>
        </p:txBody>
      </p:sp>
      <p:sp>
        <p:nvSpPr>
          <p:cNvPr id="2" name="圆角矩形 1"/>
          <p:cNvSpPr/>
          <p:nvPr/>
        </p:nvSpPr>
        <p:spPr>
          <a:xfrm>
            <a:off x="2376170" y="3394075"/>
            <a:ext cx="5866765" cy="3295650"/>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宿主机</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圆角矩形 2"/>
          <p:cNvSpPr/>
          <p:nvPr/>
        </p:nvSpPr>
        <p:spPr>
          <a:xfrm>
            <a:off x="2501900" y="4248150"/>
            <a:ext cx="3621405" cy="2092960"/>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Docker</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 name="圆角矩形 3"/>
          <p:cNvSpPr/>
          <p:nvPr/>
        </p:nvSpPr>
        <p:spPr>
          <a:xfrm>
            <a:off x="2678430" y="4930775"/>
            <a:ext cx="1388110" cy="392430"/>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容器</a:t>
            </a: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圆角矩形 6"/>
          <p:cNvSpPr/>
          <p:nvPr/>
        </p:nvSpPr>
        <p:spPr>
          <a:xfrm>
            <a:off x="2678430" y="5556250"/>
            <a:ext cx="1388110" cy="392430"/>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容器</a:t>
            </a: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 name="圆角矩形 7"/>
          <p:cNvSpPr/>
          <p:nvPr/>
        </p:nvSpPr>
        <p:spPr>
          <a:xfrm>
            <a:off x="4414520" y="5197475"/>
            <a:ext cx="1388110" cy="392430"/>
          </a:xfrm>
          <a:prstGeom prst="roundRect">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数据卷容器</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9" name="圆角矩形 8"/>
          <p:cNvSpPr/>
          <p:nvPr/>
        </p:nvSpPr>
        <p:spPr>
          <a:xfrm>
            <a:off x="6775450" y="5139690"/>
            <a:ext cx="1156970" cy="508000"/>
          </a:xfrm>
          <a:prstGeom prst="roundRect">
            <a:avLst/>
          </a:prstGeom>
          <a:solidFill>
            <a:srgbClr val="FFC00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数据卷</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10" name="直接箭头连接符 9"/>
          <p:cNvCxnSpPr>
            <a:stCxn id="4" idx="3"/>
            <a:endCxn id="8" idx="1"/>
          </p:cNvCxnSpPr>
          <p:nvPr/>
        </p:nvCxnSpPr>
        <p:spPr>
          <a:xfrm>
            <a:off x="4066540" y="5126990"/>
            <a:ext cx="347980" cy="266700"/>
          </a:xfrm>
          <a:prstGeom prst="straightConnector1">
            <a:avLst/>
          </a:prstGeom>
          <a:solidFill>
            <a:schemeClr val="accent1"/>
          </a:solidFill>
          <a:ln w="9525" cap="flat" cmpd="sng" algn="ctr">
            <a:solidFill>
              <a:srgbClr val="00B0F0"/>
            </a:solidFill>
            <a:prstDash val="solid"/>
            <a:round/>
            <a:headEnd type="none" w="med" len="med"/>
            <a:tailEnd type="arrow" w="med" len="med"/>
          </a:ln>
        </p:spPr>
      </p:cxnSp>
      <p:cxnSp>
        <p:nvCxnSpPr>
          <p:cNvPr id="11" name="直接箭头连接符 10"/>
          <p:cNvCxnSpPr>
            <a:stCxn id="7" idx="3"/>
            <a:endCxn id="8" idx="1"/>
          </p:cNvCxnSpPr>
          <p:nvPr/>
        </p:nvCxnSpPr>
        <p:spPr>
          <a:xfrm flipV="1">
            <a:off x="4066540" y="5393690"/>
            <a:ext cx="347980" cy="358775"/>
          </a:xfrm>
          <a:prstGeom prst="straightConnector1">
            <a:avLst/>
          </a:prstGeom>
          <a:solidFill>
            <a:schemeClr val="accent1"/>
          </a:solidFill>
          <a:ln w="9525" cap="flat" cmpd="sng" algn="ctr">
            <a:solidFill>
              <a:srgbClr val="00B0F0"/>
            </a:solidFill>
            <a:prstDash val="solid"/>
            <a:round/>
            <a:headEnd type="none" w="med" len="med"/>
            <a:tailEnd type="arrow" w="med" len="med"/>
          </a:ln>
        </p:spPr>
      </p:cxnSp>
      <p:cxnSp>
        <p:nvCxnSpPr>
          <p:cNvPr id="12" name="直接箭头连接符 11"/>
          <p:cNvCxnSpPr>
            <a:stCxn id="8" idx="3"/>
            <a:endCxn id="9" idx="1"/>
          </p:cNvCxnSpPr>
          <p:nvPr/>
        </p:nvCxnSpPr>
        <p:spPr>
          <a:xfrm>
            <a:off x="5802630" y="5393690"/>
            <a:ext cx="972820" cy="0"/>
          </a:xfrm>
          <a:prstGeom prst="straightConnector1">
            <a:avLst/>
          </a:prstGeom>
          <a:solidFill>
            <a:schemeClr val="accent1"/>
          </a:solidFill>
          <a:ln w="9525" cap="flat" cmpd="sng" algn="ctr">
            <a:solidFill>
              <a:srgbClr val="00B0F0"/>
            </a:solidFill>
            <a:prstDash val="solid"/>
            <a:round/>
            <a:headEnd type="none" w="med" len="med"/>
            <a:tailEnd type="arrow" w="med" len="med"/>
          </a:ln>
        </p:spPr>
      </p:cxnSp>
      <p:cxnSp>
        <p:nvCxnSpPr>
          <p:cNvPr id="13" name="肘形连接符 12"/>
          <p:cNvCxnSpPr>
            <a:stCxn id="4" idx="0"/>
            <a:endCxn id="9" idx="0"/>
          </p:cNvCxnSpPr>
          <p:nvPr/>
        </p:nvCxnSpPr>
        <p:spPr>
          <a:xfrm rot="16200000" flipH="1">
            <a:off x="5258753" y="3044508"/>
            <a:ext cx="208915" cy="3981450"/>
          </a:xfrm>
          <a:prstGeom prst="bentConnector3">
            <a:avLst>
              <a:gd name="adj1" fmla="val -114134"/>
            </a:avLst>
          </a:prstGeom>
          <a:solidFill>
            <a:schemeClr val="accent1"/>
          </a:solidFill>
          <a:ln w="9525" cap="flat" cmpd="sng" algn="ctr">
            <a:solidFill>
              <a:srgbClr val="FF0000"/>
            </a:solidFill>
            <a:prstDash val="solid"/>
            <a:round/>
            <a:headEnd type="none" w="med" len="med"/>
            <a:tailEnd type="arrow" w="med" len="med"/>
          </a:ln>
        </p:spPr>
      </p:cxnSp>
      <p:cxnSp>
        <p:nvCxnSpPr>
          <p:cNvPr id="14" name="肘形连接符 13"/>
          <p:cNvCxnSpPr>
            <a:stCxn id="7" idx="2"/>
            <a:endCxn id="9" idx="2"/>
          </p:cNvCxnSpPr>
          <p:nvPr/>
        </p:nvCxnSpPr>
        <p:spPr>
          <a:xfrm rot="5400000" flipH="1" flipV="1">
            <a:off x="5212715" y="3807460"/>
            <a:ext cx="300990" cy="3981450"/>
          </a:xfrm>
          <a:prstGeom prst="bentConnector3">
            <a:avLst>
              <a:gd name="adj1" fmla="val -79114"/>
            </a:avLst>
          </a:prstGeom>
          <a:solidFill>
            <a:schemeClr val="accent1"/>
          </a:solidFill>
          <a:ln w="9525" cap="flat" cmpd="sng" algn="ctr">
            <a:solidFill>
              <a:srgbClr val="FF0000"/>
            </a:solidFill>
            <a:prstDash val="solid"/>
            <a:round/>
            <a:headEnd type="none" w="med" len="med"/>
            <a:tailEnd type="arrow" w="med" len="med"/>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配置数据卷容器</a:t>
            </a:r>
            <a:endParaRPr lang="zh-CN" altLang="en-US"/>
          </a:p>
        </p:txBody>
      </p:sp>
      <p:sp>
        <p:nvSpPr>
          <p:cNvPr id="6" name="内容占位符 5"/>
          <p:cNvSpPr>
            <a:spLocks noGrp="1"/>
          </p:cNvSpPr>
          <p:nvPr>
            <p:ph idx="1"/>
          </p:nvPr>
        </p:nvSpPr>
        <p:spPr/>
        <p:txBody>
          <a:bodyPr/>
          <a:p>
            <a:r>
              <a:rPr lang="zh-CN" altLang="en-US">
                <a:sym typeface="+mn-ea"/>
              </a:rPr>
              <a:t>创建容器时</a:t>
            </a:r>
            <a:r>
              <a:rPr lang="en-US" altLang="zh-CN">
                <a:sym typeface="+mn-ea"/>
              </a:rPr>
              <a:t>, </a:t>
            </a:r>
            <a:r>
              <a:rPr lang="zh-CN" altLang="en-US">
                <a:sym typeface="+mn-ea"/>
              </a:rPr>
              <a:t>使用</a:t>
            </a:r>
            <a:r>
              <a:rPr lang="en-US" altLang="zh-CN">
                <a:sym typeface="+mn-ea"/>
              </a:rPr>
              <a:t>--volumes-from</a:t>
            </a:r>
            <a:r>
              <a:rPr lang="zh-CN" altLang="en-US">
                <a:sym typeface="+mn-ea"/>
              </a:rPr>
              <a:t>参数设置数据卷容器</a:t>
            </a:r>
            <a:endParaRPr lang="zh-CN" altLang="en-US">
              <a:sym typeface="+mn-ea"/>
            </a:endParaRPr>
          </a:p>
          <a:p>
            <a:endParaRPr lang="en-US" altLang="zh-CN" sz="2400">
              <a:solidFill>
                <a:srgbClr val="FF0000"/>
              </a:solidFill>
              <a:sym typeface="+mn-ea"/>
            </a:endParaRPr>
          </a:p>
          <a:p>
            <a:pPr marL="0" indent="0">
              <a:buNone/>
            </a:pPr>
            <a:r>
              <a:rPr lang="en-US" altLang="zh-CN" sz="2400">
                <a:solidFill>
                  <a:srgbClr val="FF0000"/>
                </a:solidFill>
                <a:sym typeface="+mn-ea"/>
              </a:rPr>
              <a:t>    docker run ...</a:t>
            </a:r>
            <a:r>
              <a:rPr lang="en-US" sz="2400">
                <a:solidFill>
                  <a:srgbClr val="FF0000"/>
                </a:solidFill>
                <a:sym typeface="+mn-ea"/>
              </a:rPr>
              <a:t>--volumes-from </a:t>
            </a:r>
            <a:r>
              <a:rPr lang="zh-CN" altLang="en-US" sz="2400">
                <a:solidFill>
                  <a:srgbClr val="FF0000"/>
                </a:solidFill>
                <a:sym typeface="+mn-ea"/>
              </a:rPr>
              <a:t>数据卷</a:t>
            </a:r>
            <a:r>
              <a:rPr lang="zh-CN" altLang="en-US" sz="2400">
                <a:solidFill>
                  <a:srgbClr val="FF0000"/>
                </a:solidFill>
                <a:sym typeface="+mn-ea"/>
              </a:rPr>
              <a:t>容器</a:t>
            </a:r>
            <a:r>
              <a:rPr lang="en-US" altLang="zh-CN" sz="2400">
                <a:solidFill>
                  <a:srgbClr val="FF0000"/>
                </a:solidFill>
                <a:sym typeface="+mn-ea"/>
              </a:rPr>
              <a:t>ID/Name</a:t>
            </a:r>
            <a:r>
              <a:rPr lang="zh-CN" altLang="zh-CN" sz="2400">
                <a:solidFill>
                  <a:srgbClr val="FF0000"/>
                </a:solidFill>
                <a:sym typeface="+mn-ea"/>
              </a:rPr>
              <a:t> </a:t>
            </a:r>
            <a:r>
              <a:rPr lang="en-US" altLang="zh-CN" sz="2400">
                <a:solidFill>
                  <a:srgbClr val="FF0000"/>
                </a:solidFill>
                <a:sym typeface="+mn-ea"/>
              </a:rPr>
              <a:t>...</a:t>
            </a:r>
            <a:endParaRPr lang="en-US" altLang="zh-CN" sz="2400">
              <a:solidFill>
                <a:srgbClr val="FF0000"/>
              </a:solidFill>
            </a:endParaRPr>
          </a:p>
          <a:p>
            <a:endParaRPr lang="en-US" altLang="zh-CN"/>
          </a:p>
          <a:p>
            <a:pPr marL="0" indent="0">
              <a:buNone/>
            </a:pPr>
            <a:endParaRPr lang="zh-CN" altLang="en-US"/>
          </a:p>
          <a:p>
            <a:endParaRPr lang="en-US" altLang="zh-CN"/>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镜像制作</a:t>
            </a:r>
            <a:endParaRPr lang="zh-CN" altLang="en-US"/>
          </a:p>
        </p:txBody>
      </p:sp>
      <p:sp>
        <p:nvSpPr>
          <p:cNvPr id="6" name="内容占位符 5"/>
          <p:cNvSpPr>
            <a:spLocks noGrp="1"/>
          </p:cNvSpPr>
          <p:nvPr>
            <p:ph idx="1"/>
          </p:nvPr>
        </p:nvSpPr>
        <p:spPr>
          <a:xfrm>
            <a:off x="1181735" y="2031365"/>
            <a:ext cx="3946525" cy="4526280"/>
          </a:xfrm>
        </p:spPr>
        <p:txBody>
          <a:bodyPr/>
          <a:p>
            <a:r>
              <a:rPr lang="zh-CN" altLang="en-US"/>
              <a:t>容器转镜像</a:t>
            </a:r>
            <a:endParaRPr lang="zh-CN" altLang="en-US"/>
          </a:p>
          <a:p>
            <a:pPr marL="0" indent="0" latinLnBrk="0">
              <a:lnSpc>
                <a:spcPct val="200000"/>
              </a:lnSpc>
              <a:spcBef>
                <a:spcPts val="2000"/>
              </a:spcBef>
              <a:buNone/>
            </a:pPr>
            <a:r>
              <a:rPr lang="en-US" altLang="zh-CN" sz="2000">
                <a:solidFill>
                  <a:srgbClr val="FF0000"/>
                </a:solidFill>
              </a:rPr>
              <a:t>docker</a:t>
            </a:r>
            <a:r>
              <a:rPr lang="zh-CN" altLang="zh-CN" sz="2000">
                <a:solidFill>
                  <a:srgbClr val="FF0000"/>
                </a:solidFill>
              </a:rPr>
              <a:t> </a:t>
            </a:r>
            <a:r>
              <a:rPr lang="en-US" altLang="zh-CN" sz="2000">
                <a:solidFill>
                  <a:srgbClr val="FF0000"/>
                </a:solidFill>
              </a:rPr>
              <a:t>commit ID Name:Tag</a:t>
            </a:r>
            <a:endParaRPr lang="en-US" altLang="zh-CN" sz="2000">
              <a:solidFill>
                <a:srgbClr val="FF0000"/>
              </a:solidFill>
            </a:endParaRPr>
          </a:p>
          <a:p>
            <a:pPr marL="0" indent="0" latinLnBrk="0">
              <a:lnSpc>
                <a:spcPct val="200000"/>
              </a:lnSpc>
              <a:buNone/>
            </a:pPr>
            <a:r>
              <a:rPr lang="en-US" altLang="zh-CN" sz="2000">
                <a:solidFill>
                  <a:srgbClr val="FF0000"/>
                </a:solidFill>
              </a:rPr>
              <a:t>docker save -o ZFile Name:Tag</a:t>
            </a:r>
            <a:endParaRPr lang="en-US" altLang="zh-CN" sz="2000">
              <a:solidFill>
                <a:srgbClr val="FF0000"/>
              </a:solidFill>
            </a:endParaRPr>
          </a:p>
          <a:p>
            <a:pPr marL="0" indent="0" latinLnBrk="0">
              <a:lnSpc>
                <a:spcPct val="200000"/>
              </a:lnSpc>
              <a:buNone/>
            </a:pPr>
            <a:r>
              <a:rPr lang="en-US" altLang="zh-CN" sz="2000">
                <a:solidFill>
                  <a:srgbClr val="FF0000"/>
                </a:solidFill>
              </a:rPr>
              <a:t>docker load -i ZFile</a:t>
            </a:r>
            <a:endParaRPr lang="zh-CN" altLang="en-US" sz="2000">
              <a:solidFill>
                <a:srgbClr val="FF0000"/>
              </a:solidFill>
            </a:endParaRPr>
          </a:p>
          <a:p>
            <a:pPr marL="0" indent="0" latinLnBrk="0">
              <a:spcBef>
                <a:spcPts val="3000"/>
              </a:spcBef>
              <a:buNone/>
            </a:pPr>
            <a:endParaRPr lang="en-US" altLang="zh-CN"/>
          </a:p>
        </p:txBody>
      </p:sp>
      <p:sp>
        <p:nvSpPr>
          <p:cNvPr id="2" name="圆柱形 1"/>
          <p:cNvSpPr/>
          <p:nvPr/>
        </p:nvSpPr>
        <p:spPr>
          <a:xfrm>
            <a:off x="6659245" y="5924550"/>
            <a:ext cx="3265805" cy="565150"/>
          </a:xfrm>
          <a:prstGeom prst="can">
            <a:avLst/>
          </a:prstGeom>
          <a:solidFill>
            <a:schemeClr val="bg1">
              <a:lumMod val="85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bootfs</a:t>
            </a:r>
            <a:endPar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圆柱形 2"/>
          <p:cNvSpPr/>
          <p:nvPr/>
        </p:nvSpPr>
        <p:spPr>
          <a:xfrm>
            <a:off x="6659245" y="5523230"/>
            <a:ext cx="3265805" cy="565150"/>
          </a:xfrm>
          <a:prstGeom prst="can">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rootfs</a:t>
            </a:r>
            <a:endPar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 name="圆柱形 3"/>
          <p:cNvSpPr/>
          <p:nvPr/>
        </p:nvSpPr>
        <p:spPr>
          <a:xfrm>
            <a:off x="6659245" y="5098415"/>
            <a:ext cx="3265805" cy="565150"/>
          </a:xfrm>
          <a:prstGeom prst="can">
            <a:avLst/>
          </a:prstGeom>
          <a:gradFill>
            <a:gsLst>
              <a:gs pos="0">
                <a:srgbClr val="FBFB11"/>
              </a:gs>
              <a:gs pos="100000">
                <a:srgbClr val="838309"/>
              </a:gs>
            </a:gsLst>
            <a:lin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镜像</a:t>
            </a: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(JDK)</a:t>
            </a:r>
            <a:endPar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圆柱形 6"/>
          <p:cNvSpPr/>
          <p:nvPr/>
        </p:nvSpPr>
        <p:spPr>
          <a:xfrm>
            <a:off x="6659245" y="4681855"/>
            <a:ext cx="3265805" cy="565150"/>
          </a:xfrm>
          <a:prstGeom prst="can">
            <a:avLst/>
          </a:prstGeom>
          <a:solidFill>
            <a:srgbClr val="FFC00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镜像</a:t>
            </a: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(Tomcat)</a:t>
            </a:r>
            <a:endPar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 name="圆柱形 7"/>
          <p:cNvSpPr/>
          <p:nvPr/>
        </p:nvSpPr>
        <p:spPr>
          <a:xfrm>
            <a:off x="6795135" y="4086860"/>
            <a:ext cx="2993390" cy="724535"/>
          </a:xfrm>
          <a:prstGeom prst="can">
            <a:avLst/>
          </a:prstGeom>
          <a:solidFill>
            <a:srgbClr val="FF000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容器</a:t>
            </a: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lang="en-US" altLang="zh-CN" sz="2400" smtClean="0">
                <a:ln>
                  <a:noFill/>
                </a:ln>
                <a:effectLst/>
                <a:sym typeface="+mn-ea"/>
              </a:rPr>
              <a:t>container)</a:t>
            </a:r>
            <a:endPar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0" name="流程图: 直接访问存储器 9"/>
          <p:cNvSpPr/>
          <p:nvPr/>
        </p:nvSpPr>
        <p:spPr>
          <a:xfrm>
            <a:off x="5927090" y="2115820"/>
            <a:ext cx="732155" cy="990600"/>
          </a:xfrm>
          <a:prstGeom prst="flowChartMagneticDrum">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新镜像</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1" name="流程图: 直接访问存储器 10"/>
          <p:cNvSpPr/>
          <p:nvPr/>
        </p:nvSpPr>
        <p:spPr>
          <a:xfrm>
            <a:off x="9421495" y="2116455"/>
            <a:ext cx="732155" cy="990600"/>
          </a:xfrm>
          <a:prstGeom prst="flowChartMagneticDrum">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新镜像</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2" name="圆角矩形 11"/>
          <p:cNvSpPr/>
          <p:nvPr/>
        </p:nvSpPr>
        <p:spPr>
          <a:xfrm>
            <a:off x="7317740" y="2154555"/>
            <a:ext cx="1444625" cy="9144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压缩文件</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14" name="直接箭头连接符 13"/>
          <p:cNvCxnSpPr>
            <a:stCxn id="10" idx="4"/>
            <a:endCxn id="12" idx="1"/>
          </p:cNvCxnSpPr>
          <p:nvPr/>
        </p:nvCxnSpPr>
        <p:spPr>
          <a:xfrm>
            <a:off x="6659245" y="2611120"/>
            <a:ext cx="658495" cy="63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15" name="直接箭头连接符 14"/>
          <p:cNvCxnSpPr>
            <a:stCxn id="12" idx="3"/>
            <a:endCxn id="11" idx="1"/>
          </p:cNvCxnSpPr>
          <p:nvPr/>
        </p:nvCxnSpPr>
        <p:spPr>
          <a:xfrm>
            <a:off x="8762365" y="2611755"/>
            <a:ext cx="659130" cy="0"/>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16" name="直接箭头连接符 15"/>
          <p:cNvCxnSpPr>
            <a:stCxn id="8" idx="1"/>
            <a:endCxn id="10" idx="2"/>
          </p:cNvCxnSpPr>
          <p:nvPr/>
        </p:nvCxnSpPr>
        <p:spPr>
          <a:xfrm flipH="1" flipV="1">
            <a:off x="6293485" y="3106420"/>
            <a:ext cx="1998345" cy="980440"/>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Dockerfile</a:t>
            </a:r>
            <a:endParaRPr lang="en-US" altLang="zh-CN"/>
          </a:p>
        </p:txBody>
      </p:sp>
      <p:sp>
        <p:nvSpPr>
          <p:cNvPr id="6" name="内容占位符 5"/>
          <p:cNvSpPr>
            <a:spLocks noGrp="1"/>
          </p:cNvSpPr>
          <p:nvPr>
            <p:ph idx="1"/>
          </p:nvPr>
        </p:nvSpPr>
        <p:spPr>
          <a:xfrm>
            <a:off x="504190" y="1903730"/>
            <a:ext cx="6870700" cy="4222750"/>
          </a:xfrm>
        </p:spPr>
        <p:txBody>
          <a:bodyPr/>
          <a:p>
            <a:r>
              <a:rPr lang="en-US" altLang="zh-CN"/>
              <a:t>Dockerfile</a:t>
            </a:r>
            <a:r>
              <a:rPr lang="zh-CN" altLang="zh-CN"/>
              <a:t>是一个文本文件</a:t>
            </a:r>
            <a:endParaRPr lang="zh-CN" altLang="zh-CN"/>
          </a:p>
          <a:p>
            <a:r>
              <a:rPr lang="zh-CN" altLang="zh-CN"/>
              <a:t>包含一条条指令</a:t>
            </a:r>
            <a:endParaRPr lang="zh-CN" altLang="zh-CN"/>
          </a:p>
          <a:p>
            <a:r>
              <a:rPr lang="zh-CN" altLang="zh-CN"/>
              <a:t>每一条指令构建一层</a:t>
            </a:r>
            <a:r>
              <a:rPr lang="en-US" altLang="zh-CN"/>
              <a:t>, </a:t>
            </a:r>
            <a:r>
              <a:rPr lang="zh-CN" altLang="en-US"/>
              <a:t>基于基础镜像</a:t>
            </a:r>
            <a:r>
              <a:rPr lang="en-US" altLang="zh-CN"/>
              <a:t>, </a:t>
            </a:r>
            <a:r>
              <a:rPr lang="zh-CN" altLang="en-US"/>
              <a:t>最终构建出一个新镜像</a:t>
            </a:r>
            <a:endParaRPr lang="zh-CN" altLang="en-US"/>
          </a:p>
          <a:p>
            <a:r>
              <a:rPr lang="zh-CN" altLang="en-US"/>
              <a:t>为团队提供一个完全一致的环境</a:t>
            </a:r>
            <a:r>
              <a:rPr lang="en-US" altLang="zh-CN"/>
              <a:t>, </a:t>
            </a:r>
            <a:r>
              <a:rPr lang="zh-CN" altLang="en-US"/>
              <a:t>实现应用无缝移植</a:t>
            </a:r>
            <a:endParaRPr lang="zh-CN" altLang="en-US"/>
          </a:p>
        </p:txBody>
      </p:sp>
      <p:graphicFrame>
        <p:nvGraphicFramePr>
          <p:cNvPr id="2" name="对象 1"/>
          <p:cNvGraphicFramePr/>
          <p:nvPr/>
        </p:nvGraphicFramePr>
        <p:xfrm>
          <a:off x="8199755" y="1762760"/>
          <a:ext cx="3263265" cy="3970020"/>
        </p:xfrm>
        <a:graphic>
          <a:graphicData uri="http://schemas.openxmlformats.org/presentationml/2006/ole">
            <mc:AlternateContent xmlns:mc="http://schemas.openxmlformats.org/markup-compatibility/2006">
              <mc:Choice xmlns:v="urn:schemas-microsoft-com:vml" Requires="v">
                <p:oleObj spid="_x0000_s3" name="" r:id="rId1" imgW="4343400" imgH="5105400" progId="Paint.Picture">
                  <p:embed/>
                </p:oleObj>
              </mc:Choice>
              <mc:Fallback>
                <p:oleObj name="" r:id="rId1" imgW="4343400" imgH="5105400" progId="Paint.Picture">
                  <p:embed/>
                  <p:pic>
                    <p:nvPicPr>
                      <p:cNvPr id="0" name="图片 2"/>
                      <p:cNvPicPr/>
                      <p:nvPr/>
                    </p:nvPicPr>
                    <p:blipFill>
                      <a:blip r:embed="rId2"/>
                      <a:stretch>
                        <a:fillRect/>
                      </a:stretch>
                    </p:blipFill>
                    <p:spPr>
                      <a:xfrm>
                        <a:off x="8199755" y="1762760"/>
                        <a:ext cx="3263265" cy="3970020"/>
                      </a:xfrm>
                      <a:prstGeom prst="rect">
                        <a:avLst/>
                      </a:prstGeom>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Dockerfile </a:t>
            </a:r>
            <a:r>
              <a:rPr lang="zh-CN" altLang="en-US"/>
              <a:t>案例</a:t>
            </a:r>
            <a:endParaRPr lang="zh-CN" altLang="en-US"/>
          </a:p>
        </p:txBody>
      </p:sp>
      <p:sp>
        <p:nvSpPr>
          <p:cNvPr id="5" name="内容占位符 4"/>
          <p:cNvSpPr>
            <a:spLocks noGrp="1"/>
          </p:cNvSpPr>
          <p:nvPr>
            <p:ph idx="1"/>
          </p:nvPr>
        </p:nvSpPr>
        <p:spPr>
          <a:xfrm>
            <a:off x="609600" y="1579880"/>
            <a:ext cx="10972800" cy="4525963"/>
          </a:xfrm>
        </p:spPr>
        <p:txBody>
          <a:bodyPr/>
          <a:p>
            <a:pPr marL="0" indent="0">
              <a:buNone/>
            </a:pPr>
            <a:r>
              <a:rPr lang="zh-CN" altLang="en-US" sz="2400"/>
              <a:t>FROM scratch</a:t>
            </a:r>
            <a:endParaRPr lang="zh-CN" altLang="en-US" sz="2400"/>
          </a:p>
          <a:p>
            <a:pPr marL="0" indent="0">
              <a:buNone/>
            </a:pPr>
            <a:r>
              <a:rPr lang="zh-CN" altLang="en-US" sz="2400"/>
              <a:t>ADD centos-7-x86_64-docker.tar.xz /</a:t>
            </a:r>
            <a:endParaRPr lang="zh-CN" altLang="en-US" sz="2400"/>
          </a:p>
          <a:p>
            <a:pPr marL="0" indent="0">
              <a:buNone/>
            </a:pPr>
            <a:endParaRPr lang="zh-CN" altLang="en-US" sz="2400"/>
          </a:p>
          <a:p>
            <a:pPr marL="0" indent="0">
              <a:buNone/>
            </a:pPr>
            <a:r>
              <a:rPr lang="zh-CN" altLang="en-US" sz="2400"/>
              <a:t>LABEL org.label-schema.schema-version="1.0" \</a:t>
            </a:r>
            <a:endParaRPr lang="zh-CN" altLang="en-US" sz="2400"/>
          </a:p>
          <a:p>
            <a:pPr marL="0" indent="0">
              <a:buNone/>
            </a:pPr>
            <a:r>
              <a:rPr lang="zh-CN" altLang="en-US" sz="2400"/>
              <a:t>    org.label-schema.name="CentOS Base Image" \</a:t>
            </a:r>
            <a:endParaRPr lang="zh-CN" altLang="en-US" sz="2400"/>
          </a:p>
          <a:p>
            <a:pPr marL="0" indent="0">
              <a:buNone/>
            </a:pPr>
            <a:r>
              <a:rPr lang="zh-CN" altLang="en-US" sz="2400"/>
              <a:t>    org.label-schema.vendor="CentOS" \</a:t>
            </a:r>
            <a:endParaRPr lang="zh-CN" altLang="en-US" sz="2400"/>
          </a:p>
          <a:p>
            <a:pPr marL="0" indent="0">
              <a:buNone/>
            </a:pPr>
            <a:r>
              <a:rPr lang="zh-CN" altLang="en-US" sz="2400"/>
              <a:t>    org.label-schema.license="GPLv2" \</a:t>
            </a:r>
            <a:endParaRPr lang="zh-CN" altLang="en-US" sz="2400"/>
          </a:p>
          <a:p>
            <a:pPr marL="0" indent="0">
              <a:buNone/>
            </a:pPr>
            <a:r>
              <a:rPr lang="zh-CN" altLang="en-US" sz="2400"/>
              <a:t>    org.label-schema.build-date="20191001"</a:t>
            </a:r>
            <a:endParaRPr lang="zh-CN" altLang="en-US" sz="2400"/>
          </a:p>
          <a:p>
            <a:pPr marL="0" indent="0">
              <a:buNone/>
            </a:pPr>
            <a:endParaRPr lang="zh-CN" altLang="en-US" sz="2400"/>
          </a:p>
          <a:p>
            <a:pPr marL="0" indent="0">
              <a:buNone/>
            </a:pPr>
            <a:r>
              <a:rPr lang="zh-CN" altLang="en-US" sz="2400"/>
              <a:t>CMD ["/bin/bash"]</a:t>
            </a:r>
            <a:endParaRPr lang="zh-CN" altLang="en-US" sz="2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a:t>
            </a:r>
            <a:r>
              <a:rPr lang="zh-CN" altLang="en-US"/>
              <a:t>服务编排</a:t>
            </a:r>
            <a:endParaRPr lang="zh-CN" altLang="en-US"/>
          </a:p>
        </p:txBody>
      </p:sp>
      <p:sp>
        <p:nvSpPr>
          <p:cNvPr id="6" name="内容占位符 5"/>
          <p:cNvSpPr>
            <a:spLocks noGrp="1"/>
          </p:cNvSpPr>
          <p:nvPr>
            <p:ph idx="1"/>
          </p:nvPr>
        </p:nvSpPr>
        <p:spPr/>
        <p:txBody>
          <a:bodyPr/>
          <a:p>
            <a:r>
              <a:rPr lang="zh-CN" altLang="en-US"/>
              <a:t>服务编排</a:t>
            </a:r>
            <a:endParaRPr lang="zh-CN" altLang="en-US"/>
          </a:p>
          <a:p>
            <a:pPr lvl="1"/>
            <a:r>
              <a:rPr lang="zh-CN" altLang="en-US"/>
              <a:t>按照一定改规则批量管理容器</a:t>
            </a:r>
            <a:endParaRPr lang="zh-CN" altLang="en-US"/>
          </a:p>
          <a:p>
            <a:pPr lvl="1"/>
            <a:r>
              <a:rPr lang="en-US" altLang="zh-CN"/>
              <a:t>Docker Compose</a:t>
            </a:r>
            <a:endParaRPr lang="en-US" altLang="zh-CN"/>
          </a:p>
          <a:p>
            <a:pPr lvl="2"/>
            <a:r>
              <a:rPr lang="zh-CN" altLang="en-US" sz="2400"/>
              <a:t>是一个编排多容器分布式部署工具</a:t>
            </a:r>
            <a:r>
              <a:rPr lang="en-US" altLang="zh-CN" sz="2400"/>
              <a:t>,</a:t>
            </a:r>
            <a:r>
              <a:rPr lang="zh-CN" altLang="en-US" sz="2400"/>
              <a:t>提供命令管理容器化应用的完整开发周期</a:t>
            </a:r>
            <a:r>
              <a:rPr lang="en-US" altLang="zh-CN" sz="2400"/>
              <a:t>, </a:t>
            </a:r>
            <a:r>
              <a:rPr lang="zh-CN" altLang="en-US" sz="2400"/>
              <a:t>包括服务构建</a:t>
            </a:r>
            <a:r>
              <a:rPr lang="en-US" altLang="zh-CN" sz="2400"/>
              <a:t>, </a:t>
            </a:r>
            <a:r>
              <a:rPr lang="zh-CN" altLang="en-US" sz="2400"/>
              <a:t>启动和停止</a:t>
            </a:r>
            <a:endParaRPr lang="zh-CN" altLang="en-US" sz="2400"/>
          </a:p>
          <a:p>
            <a:pPr lvl="2"/>
            <a:r>
              <a:rPr lang="zh-CN" altLang="en-US"/>
              <a:t>使用步骤</a:t>
            </a:r>
            <a:r>
              <a:rPr lang="en-US" altLang="zh-CN"/>
              <a:t>:</a:t>
            </a:r>
            <a:endParaRPr lang="en-US" altLang="zh-CN"/>
          </a:p>
          <a:p>
            <a:pPr lvl="3"/>
            <a:r>
              <a:rPr lang="en-US" altLang="zh-CN" sz="2000"/>
              <a:t>1 </a:t>
            </a:r>
            <a:r>
              <a:rPr lang="zh-CN" altLang="en-US" sz="2000"/>
              <a:t>利用</a:t>
            </a:r>
            <a:r>
              <a:rPr lang="en-US" altLang="zh-CN" sz="2000"/>
              <a:t>Dockerfile</a:t>
            </a:r>
            <a:r>
              <a:rPr lang="zh-CN" altLang="en-US" sz="2000"/>
              <a:t>定义运行环境镜像</a:t>
            </a:r>
            <a:endParaRPr lang="zh-CN" altLang="en-US" sz="2000"/>
          </a:p>
          <a:p>
            <a:pPr lvl="3"/>
            <a:r>
              <a:rPr lang="en-US" altLang="zh-CN" sz="2000"/>
              <a:t>2 </a:t>
            </a:r>
            <a:r>
              <a:rPr lang="zh-CN" altLang="en-US" sz="2000"/>
              <a:t>使用</a:t>
            </a:r>
            <a:r>
              <a:rPr lang="en-US" altLang="zh-CN" sz="2000"/>
              <a:t>docker-compose.yml</a:t>
            </a:r>
            <a:r>
              <a:rPr lang="zh-CN" altLang="en-US" sz="2000"/>
              <a:t>定义组成应用的各服务</a:t>
            </a:r>
            <a:endParaRPr lang="zh-CN" altLang="en-US" sz="2000"/>
          </a:p>
          <a:p>
            <a:pPr lvl="3"/>
            <a:r>
              <a:rPr lang="en-US" altLang="zh-CN" sz="2000"/>
              <a:t>3 </a:t>
            </a:r>
            <a:r>
              <a:rPr lang="zh-CN" altLang="en-US" sz="2000"/>
              <a:t>运行</a:t>
            </a:r>
            <a:r>
              <a:rPr lang="en-US" altLang="zh-CN" sz="2000"/>
              <a:t>docker-compose up</a:t>
            </a:r>
            <a:r>
              <a:rPr lang="zh-CN" altLang="en-US" sz="2000"/>
              <a:t>命令</a:t>
            </a:r>
            <a:r>
              <a:rPr lang="zh-CN" altLang="en-US" sz="2000"/>
              <a:t>启动应用</a:t>
            </a:r>
            <a:endParaRPr lang="zh-CN" altLang="en-US"/>
          </a:p>
          <a:p>
            <a:endParaRPr lang="zh-CN"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docker-compose.yml</a:t>
            </a:r>
            <a:endParaRPr lang="zh-CN" altLang="en-US"/>
          </a:p>
        </p:txBody>
      </p:sp>
      <p:sp>
        <p:nvSpPr>
          <p:cNvPr id="5" name="内容占位符 4"/>
          <p:cNvSpPr>
            <a:spLocks noGrp="1"/>
          </p:cNvSpPr>
          <p:nvPr>
            <p:ph sz="half" idx="1"/>
          </p:nvPr>
        </p:nvSpPr>
        <p:spPr>
          <a:xfrm>
            <a:off x="304800" y="1297940"/>
            <a:ext cx="5770880" cy="5207635"/>
          </a:xfrm>
        </p:spPr>
        <p:txBody>
          <a:bodyPr/>
          <a:p>
            <a:pPr marL="0" indent="0">
              <a:buNone/>
            </a:pPr>
            <a:r>
              <a:rPr sz="2000" b="1"/>
              <a:t>version: '</a:t>
            </a:r>
            <a:r>
              <a:rPr lang="en-US" sz="2000" b="1"/>
              <a:t>2</a:t>
            </a:r>
            <a:r>
              <a:rPr sz="2000" b="1"/>
              <a:t>'</a:t>
            </a:r>
            <a:endParaRPr sz="2000" b="1"/>
          </a:p>
          <a:p>
            <a:pPr marL="0" indent="0">
              <a:buNone/>
            </a:pPr>
            <a:r>
              <a:rPr sz="2000" b="1"/>
              <a:t>services:</a:t>
            </a:r>
            <a:endParaRPr sz="2000" b="1"/>
          </a:p>
          <a:p>
            <a:pPr marL="0" indent="0">
              <a:buNone/>
            </a:pPr>
            <a:r>
              <a:rPr sz="2000" b="1"/>
              <a:t>  db:</a:t>
            </a:r>
            <a:endParaRPr sz="2000" b="1"/>
          </a:p>
          <a:p>
            <a:pPr marL="0" indent="0">
              <a:buNone/>
            </a:pPr>
            <a:r>
              <a:rPr sz="2000" b="1"/>
              <a:t>    restart: always</a:t>
            </a:r>
            <a:endParaRPr sz="2000" b="1"/>
          </a:p>
          <a:p>
            <a:pPr marL="0" indent="0">
              <a:buNone/>
            </a:pPr>
            <a:r>
              <a:rPr sz="2000" b="1"/>
              <a:t>    image: mariadb:latest               </a:t>
            </a:r>
            <a:endParaRPr sz="2000" b="1"/>
          </a:p>
          <a:p>
            <a:pPr marL="0" indent="0">
              <a:buNone/>
            </a:pPr>
            <a:r>
              <a:rPr sz="2000" b="1"/>
              <a:t>    ports:</a:t>
            </a:r>
            <a:endParaRPr sz="2000" b="1"/>
          </a:p>
          <a:p>
            <a:pPr marL="0" indent="0">
              <a:buNone/>
            </a:pPr>
            <a:r>
              <a:rPr sz="2000" b="1"/>
              <a:t>      - "3306:3306"</a:t>
            </a:r>
            <a:endParaRPr sz="2000" b="1"/>
          </a:p>
          <a:p>
            <a:pPr marL="0" indent="0">
              <a:buNone/>
            </a:pPr>
            <a:r>
              <a:rPr sz="2000" b="1"/>
              <a:t>    privileged: true</a:t>
            </a:r>
            <a:endParaRPr sz="2000" b="1"/>
          </a:p>
          <a:p>
            <a:pPr marL="0" indent="0">
              <a:buNone/>
            </a:pPr>
            <a:r>
              <a:rPr sz="2000" b="1"/>
              <a:t>    environment:</a:t>
            </a:r>
            <a:endParaRPr sz="2000" b="1"/>
          </a:p>
          <a:p>
            <a:pPr marL="0" indent="0">
              <a:buNone/>
            </a:pPr>
            <a:r>
              <a:rPr sz="2000" b="1"/>
              <a:t>      MYSQL_ROOT_PASSWORD: wordpress</a:t>
            </a:r>
            <a:endParaRPr sz="2000" b="1"/>
          </a:p>
          <a:p>
            <a:pPr marL="0" indent="0">
              <a:buNone/>
            </a:pPr>
            <a:r>
              <a:rPr sz="2000" b="1"/>
              <a:t>      MYSQL_DATABASE: wordpress</a:t>
            </a:r>
            <a:endParaRPr sz="2000" b="1"/>
          </a:p>
          <a:p>
            <a:pPr marL="0" indent="0">
              <a:buNone/>
            </a:pPr>
            <a:r>
              <a:rPr sz="2000" b="1"/>
              <a:t>      MYSQL_USER: </a:t>
            </a:r>
            <a:r>
              <a:rPr lang="zh-CN" altLang="en-US" sz="2000" b="1">
                <a:sym typeface="+mn-ea"/>
              </a:rPr>
              <a:t>wordpress</a:t>
            </a:r>
            <a:endParaRPr lang="zh-CN" altLang="en-US" sz="2000" b="1"/>
          </a:p>
          <a:p>
            <a:pPr marL="0" indent="0">
              <a:buNone/>
            </a:pPr>
            <a:r>
              <a:rPr lang="zh-CN" altLang="en-US" sz="2000" b="1">
                <a:sym typeface="+mn-ea"/>
              </a:rPr>
              <a:t>      MYSQL_PASSWORD: wordpress</a:t>
            </a:r>
            <a:endParaRPr lang="zh-CN" altLang="en-US" sz="2000" b="1"/>
          </a:p>
          <a:p>
            <a:pPr marL="0" indent="0">
              <a:buNone/>
            </a:pPr>
            <a:endParaRPr sz="2000" b="1"/>
          </a:p>
        </p:txBody>
      </p:sp>
      <p:sp>
        <p:nvSpPr>
          <p:cNvPr id="6" name="内容占位符 5"/>
          <p:cNvSpPr>
            <a:spLocks noGrp="1"/>
          </p:cNvSpPr>
          <p:nvPr>
            <p:ph sz="half" idx="2"/>
          </p:nvPr>
        </p:nvSpPr>
        <p:spPr>
          <a:xfrm>
            <a:off x="6075680" y="1703070"/>
            <a:ext cx="5974080" cy="4892675"/>
          </a:xfrm>
        </p:spPr>
        <p:txBody>
          <a:bodyPr/>
          <a:p>
            <a:pPr marL="0" indent="0">
              <a:buNone/>
            </a:pPr>
            <a:r>
              <a:rPr lang="zh-CN" altLang="en-US" sz="2000" b="1">
                <a:sym typeface="+mn-ea"/>
              </a:rPr>
              <a:t>blog:</a:t>
            </a:r>
            <a:endParaRPr lang="zh-CN" altLang="en-US" sz="2000" b="1">
              <a:sym typeface="+mn-ea"/>
            </a:endParaRPr>
          </a:p>
          <a:p>
            <a:pPr marL="0" indent="0">
              <a:buNone/>
            </a:pPr>
            <a:r>
              <a:rPr lang="zh-CN" altLang="en-US" sz="2000" b="1">
                <a:sym typeface="+mn-ea"/>
              </a:rPr>
              <a:t>  restart: always</a:t>
            </a:r>
            <a:endParaRPr lang="zh-CN" altLang="en-US" sz="2000" b="1">
              <a:sym typeface="+mn-ea"/>
            </a:endParaRPr>
          </a:p>
          <a:p>
            <a:pPr marL="0" indent="0">
              <a:buNone/>
            </a:pPr>
            <a:r>
              <a:rPr lang="zh-CN" altLang="en-US" sz="2000" b="1">
                <a:sym typeface="+mn-ea"/>
              </a:rPr>
              <a:t>  depends_on:</a:t>
            </a:r>
            <a:endParaRPr lang="zh-CN" altLang="en-US" sz="2000" b="1">
              <a:sym typeface="+mn-ea"/>
            </a:endParaRPr>
          </a:p>
          <a:p>
            <a:pPr marL="0" indent="0">
              <a:buNone/>
            </a:pPr>
            <a:r>
              <a:rPr lang="zh-CN" altLang="en-US" sz="2000" b="1">
                <a:sym typeface="+mn-ea"/>
              </a:rPr>
              <a:t>    - db</a:t>
            </a:r>
            <a:endParaRPr lang="zh-CN" altLang="en-US" sz="2000" b="1">
              <a:sym typeface="+mn-ea"/>
            </a:endParaRPr>
          </a:p>
          <a:p>
            <a:pPr marL="0" indent="0">
              <a:buNone/>
            </a:pPr>
            <a:r>
              <a:rPr lang="zh-CN" altLang="en-US" sz="2000" b="1">
                <a:sym typeface="+mn-ea"/>
              </a:rPr>
              <a:t>  privileged: true</a:t>
            </a:r>
            <a:endParaRPr lang="zh-CN" altLang="en-US" sz="2000" b="1">
              <a:sym typeface="+mn-ea"/>
            </a:endParaRPr>
          </a:p>
          <a:p>
            <a:pPr marL="0" indent="0">
              <a:buNone/>
            </a:pPr>
            <a:r>
              <a:rPr lang="zh-CN" altLang="en-US" sz="2000" b="1">
                <a:sym typeface="+mn-ea"/>
              </a:rPr>
              <a:t>  image: wordpress:latest</a:t>
            </a:r>
            <a:endParaRPr lang="zh-CN" altLang="en-US" sz="2000" b="1">
              <a:sym typeface="+mn-ea"/>
            </a:endParaRPr>
          </a:p>
          <a:p>
            <a:pPr marL="0" indent="0">
              <a:buNone/>
            </a:pPr>
            <a:r>
              <a:rPr lang="zh-CN" altLang="en-US" sz="2000" b="1">
                <a:sym typeface="+mn-ea"/>
              </a:rPr>
              <a:t>  ports:</a:t>
            </a:r>
            <a:endParaRPr lang="zh-CN" altLang="en-US" sz="2000" b="1">
              <a:sym typeface="+mn-ea"/>
            </a:endParaRPr>
          </a:p>
          <a:p>
            <a:pPr marL="0" indent="0">
              <a:buNone/>
            </a:pPr>
            <a:r>
              <a:rPr lang="zh-CN" altLang="en-US" sz="2000" b="1">
                <a:sym typeface="+mn-ea"/>
              </a:rPr>
              <a:t>    - "80:80"</a:t>
            </a:r>
            <a:endParaRPr lang="zh-CN" altLang="en-US" sz="2000" b="1">
              <a:sym typeface="+mn-ea"/>
            </a:endParaRPr>
          </a:p>
          <a:p>
            <a:pPr marL="0" indent="0">
              <a:buNone/>
            </a:pPr>
            <a:r>
              <a:rPr lang="zh-CN" altLang="en-US" sz="2000" b="1">
                <a:sym typeface="+mn-ea"/>
              </a:rPr>
              <a:t>  environment:</a:t>
            </a:r>
            <a:endParaRPr lang="zh-CN" altLang="en-US" sz="2000" b="1">
              <a:sym typeface="+mn-ea"/>
            </a:endParaRPr>
          </a:p>
          <a:p>
            <a:pPr marL="0" indent="0">
              <a:buNone/>
            </a:pPr>
            <a:r>
              <a:rPr lang="zh-CN" altLang="en-US" sz="2000" b="1">
                <a:sym typeface="+mn-ea"/>
              </a:rPr>
              <a:t>    WORDPRESS_DB_HOST: db:3306</a:t>
            </a:r>
            <a:endParaRPr lang="zh-CN" altLang="en-US" sz="2000" b="1">
              <a:sym typeface="+mn-ea"/>
            </a:endParaRPr>
          </a:p>
          <a:p>
            <a:pPr marL="0" indent="0">
              <a:buNone/>
            </a:pPr>
            <a:r>
              <a:rPr lang="zh-CN" altLang="en-US" sz="2000" b="1">
                <a:sym typeface="+mn-ea"/>
              </a:rPr>
              <a:t>    WORDPRESS_DB_USER: wordpress</a:t>
            </a:r>
            <a:endParaRPr lang="zh-CN" altLang="en-US" sz="2000" b="1">
              <a:sym typeface="+mn-ea"/>
            </a:endParaRPr>
          </a:p>
          <a:p>
            <a:pPr marL="0" indent="0">
              <a:buNone/>
            </a:pPr>
            <a:r>
              <a:rPr lang="zh-CN" altLang="en-US" sz="2000" b="1">
                <a:sym typeface="+mn-ea"/>
              </a:rPr>
              <a:t>    WORDPRESS_DB_PASSWORD: wordpress</a:t>
            </a:r>
            <a:endParaRPr lang="zh-CN" altLang="en-US" sz="2000" b="1">
              <a:sym typeface="+mn-e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a:t>
            </a:r>
            <a:r>
              <a:rPr lang="zh-CN" altLang="en-US"/>
              <a:t>实战</a:t>
            </a:r>
            <a:r>
              <a:rPr lang="en-US" altLang="zh-CN"/>
              <a:t>1</a:t>
            </a:r>
            <a:r>
              <a:rPr lang="zh-CN" altLang="zh-CN"/>
              <a:t> </a:t>
            </a:r>
            <a:r>
              <a:rPr lang="en-US" altLang="zh-CN"/>
              <a:t>- Web</a:t>
            </a:r>
            <a:r>
              <a:rPr lang="zh-CN" altLang="en-US"/>
              <a:t>负载均衡 </a:t>
            </a:r>
            <a:r>
              <a:rPr lang="en-US" altLang="zh-CN"/>
              <a:t>- </a:t>
            </a:r>
            <a:r>
              <a:rPr lang="zh-CN" altLang="en-US"/>
              <a:t>简单的</a:t>
            </a:r>
            <a:r>
              <a:rPr lang="en-US" altLang="zh-CN"/>
              <a:t>web</a:t>
            </a:r>
            <a:r>
              <a:rPr lang="zh-CN" altLang="en-US"/>
              <a:t>服务器</a:t>
            </a:r>
            <a:endParaRPr lang="zh-CN" altLang="en-US"/>
          </a:p>
        </p:txBody>
      </p:sp>
      <p:sp>
        <p:nvSpPr>
          <p:cNvPr id="2" name="矩形 1"/>
          <p:cNvSpPr/>
          <p:nvPr/>
        </p:nvSpPr>
        <p:spPr>
          <a:xfrm>
            <a:off x="3733800" y="2895600"/>
            <a:ext cx="3124200" cy="1804670"/>
          </a:xfrm>
          <a:prstGeom prst="rect">
            <a:avLst/>
          </a:prstGeom>
          <a:solidFill>
            <a:srgbClr val="D5ECEE"/>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Web</a:t>
            </a:r>
            <a:r>
              <a:rPr kumimoji="0" lang="zh-CN" altLang="en-US"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服务器</a:t>
            </a:r>
            <a:endParaRPr kumimoji="0" lang="zh-CN" altLang="en-US"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矩形 2"/>
          <p:cNvSpPr/>
          <p:nvPr/>
        </p:nvSpPr>
        <p:spPr>
          <a:xfrm>
            <a:off x="8193405" y="2880995"/>
            <a:ext cx="2546985" cy="1804670"/>
          </a:xfrm>
          <a:prstGeom prst="rect">
            <a:avLst/>
          </a:prstGeom>
          <a:solidFill>
            <a:srgbClr val="F0F2CA"/>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Redis</a:t>
            </a:r>
            <a:endParaRPr kumimoji="0" lang="en-US" altLang="zh-CN"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4" name="直接箭头连接符 3"/>
          <p:cNvCxnSpPr>
            <a:endCxn id="2" idx="1"/>
          </p:cNvCxnSpPr>
          <p:nvPr/>
        </p:nvCxnSpPr>
        <p:spPr>
          <a:xfrm flipV="1">
            <a:off x="762000" y="3797935"/>
            <a:ext cx="2971800" cy="12065"/>
          </a:xfrm>
          <a:prstGeom prst="straightConnector1">
            <a:avLst/>
          </a:prstGeom>
          <a:ln>
            <a:headEnd type="none" w="med" len="med"/>
            <a:tailEnd type="arrow" w="med" len="med"/>
          </a:ln>
        </p:spPr>
        <p:style>
          <a:lnRef idx="2">
            <a:schemeClr val="accent6"/>
          </a:lnRef>
          <a:fillRef idx="0">
            <a:schemeClr val="accent6"/>
          </a:fillRef>
          <a:effectRef idx="1">
            <a:schemeClr val="accent6"/>
          </a:effectRef>
          <a:fontRef idx="minor">
            <a:schemeClr val="tx1"/>
          </a:fontRef>
        </p:style>
      </p:cxnSp>
      <p:cxnSp>
        <p:nvCxnSpPr>
          <p:cNvPr id="7" name="直接箭头连接符 6"/>
          <p:cNvCxnSpPr>
            <a:stCxn id="2" idx="3"/>
          </p:cNvCxnSpPr>
          <p:nvPr/>
        </p:nvCxnSpPr>
        <p:spPr>
          <a:xfrm>
            <a:off x="6858000" y="3797935"/>
            <a:ext cx="1295400" cy="12065"/>
          </a:xfrm>
          <a:prstGeom prst="straightConnector1">
            <a:avLst/>
          </a:prstGeom>
          <a:ln>
            <a:headEnd type="none" w="med" len="med"/>
            <a:tailEnd type="arrow" w="med" len="med"/>
          </a:ln>
        </p:spPr>
        <p:style>
          <a:lnRef idx="2">
            <a:schemeClr val="accent6"/>
          </a:lnRef>
          <a:fillRef idx="0">
            <a:schemeClr val="accent6"/>
          </a:fillRef>
          <a:effectRef idx="1">
            <a:schemeClr val="accent6"/>
          </a:effectRef>
          <a:fontRef idx="minor">
            <a:schemeClr val="tx1"/>
          </a:fontRef>
        </p:style>
      </p:cxnSp>
      <p:sp>
        <p:nvSpPr>
          <p:cNvPr id="8" name="文本框 7"/>
          <p:cNvSpPr txBox="1"/>
          <p:nvPr/>
        </p:nvSpPr>
        <p:spPr>
          <a:xfrm>
            <a:off x="4746625" y="2895600"/>
            <a:ext cx="1097915" cy="460375"/>
          </a:xfrm>
          <a:prstGeom prst="rect">
            <a:avLst/>
          </a:prstGeom>
          <a:noFill/>
        </p:spPr>
        <p:txBody>
          <a:bodyPr wrap="none" rtlCol="0" anchor="t">
            <a:spAutoFit/>
          </a:bodyPr>
          <a:p>
            <a:r>
              <a:rPr lang="en-US" altLang="zh-CN" sz="2400">
                <a:solidFill>
                  <a:srgbClr val="FF0000"/>
                </a:solidFill>
              </a:rPr>
              <a:t>app.py</a:t>
            </a:r>
            <a:endParaRPr lang="en-US" altLang="zh-CN" sz="2400">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a:t>
            </a:r>
            <a:r>
              <a:rPr lang="zh-CN" altLang="en-US">
                <a:sym typeface="+mn-ea"/>
              </a:rPr>
              <a:t>实战</a:t>
            </a:r>
            <a:r>
              <a:rPr lang="en-US" altLang="zh-CN">
                <a:sym typeface="+mn-ea"/>
              </a:rPr>
              <a:t>1</a:t>
            </a:r>
            <a:r>
              <a:rPr lang="zh-CN" altLang="zh-CN"/>
              <a:t> </a:t>
            </a:r>
            <a:r>
              <a:rPr lang="en-US" altLang="zh-CN"/>
              <a:t>- Web</a:t>
            </a:r>
            <a:r>
              <a:rPr lang="zh-CN" altLang="en-US"/>
              <a:t>负载均衡 </a:t>
            </a:r>
            <a:r>
              <a:rPr lang="en-US" altLang="zh-CN"/>
              <a:t>- </a:t>
            </a:r>
            <a:r>
              <a:rPr lang="zh-CN" altLang="en-US"/>
              <a:t>基本架构</a:t>
            </a:r>
            <a:endParaRPr lang="zh-CN" altLang="en-US"/>
          </a:p>
        </p:txBody>
      </p:sp>
      <p:sp>
        <p:nvSpPr>
          <p:cNvPr id="2" name="矩形 1"/>
          <p:cNvSpPr/>
          <p:nvPr/>
        </p:nvSpPr>
        <p:spPr>
          <a:xfrm>
            <a:off x="5058410" y="2128520"/>
            <a:ext cx="2907665" cy="752475"/>
          </a:xfrm>
          <a:prstGeom prst="rect">
            <a:avLst/>
          </a:prstGeom>
          <a:solidFill>
            <a:srgbClr val="D5ECEE"/>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Web</a:t>
            </a:r>
            <a:r>
              <a:rPr kumimoji="0" lang="zh-CN" altLang="en-US"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服务器</a:t>
            </a:r>
            <a:endParaRPr kumimoji="0" lang="zh-CN" altLang="en-US"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矩形 2"/>
          <p:cNvSpPr/>
          <p:nvPr/>
        </p:nvSpPr>
        <p:spPr>
          <a:xfrm>
            <a:off x="9024620" y="3032125"/>
            <a:ext cx="2546985" cy="1804670"/>
          </a:xfrm>
          <a:prstGeom prst="rect">
            <a:avLst/>
          </a:prstGeom>
          <a:solidFill>
            <a:srgbClr val="F0F2CA"/>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Redis</a:t>
            </a:r>
            <a:endParaRPr kumimoji="0" lang="en-US" altLang="zh-CN"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6" name="矩形 5"/>
          <p:cNvSpPr/>
          <p:nvPr/>
        </p:nvSpPr>
        <p:spPr>
          <a:xfrm>
            <a:off x="5058410" y="3557905"/>
            <a:ext cx="2907665" cy="752475"/>
          </a:xfrm>
          <a:prstGeom prst="rect">
            <a:avLst/>
          </a:prstGeom>
          <a:solidFill>
            <a:srgbClr val="D5ECEE"/>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Web</a:t>
            </a:r>
            <a:r>
              <a:rPr kumimoji="0" lang="zh-CN" altLang="en-US"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服务器</a:t>
            </a:r>
            <a:endParaRPr kumimoji="0" lang="zh-CN" altLang="en-US"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9" name="矩形 8"/>
          <p:cNvSpPr/>
          <p:nvPr/>
        </p:nvSpPr>
        <p:spPr>
          <a:xfrm>
            <a:off x="5058410" y="4878705"/>
            <a:ext cx="2907665" cy="752475"/>
          </a:xfrm>
          <a:prstGeom prst="rect">
            <a:avLst/>
          </a:prstGeom>
          <a:solidFill>
            <a:srgbClr val="D5ECEE"/>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Web</a:t>
            </a:r>
            <a:r>
              <a:rPr kumimoji="0" lang="zh-CN" altLang="en-US"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服务器</a:t>
            </a:r>
            <a:endParaRPr kumimoji="0" lang="zh-CN" altLang="en-US"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0" name="矩形 9"/>
          <p:cNvSpPr/>
          <p:nvPr/>
        </p:nvSpPr>
        <p:spPr>
          <a:xfrm>
            <a:off x="1334770" y="3557905"/>
            <a:ext cx="2633345" cy="752475"/>
          </a:xfrm>
          <a:prstGeom prst="rect">
            <a:avLst/>
          </a:prstGeom>
          <a:solidFill>
            <a:srgbClr val="D5ECEE"/>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HAProxy</a:t>
            </a:r>
            <a:endParaRPr kumimoji="0" lang="en-US" altLang="zh-CN" sz="4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11" name="直接箭头连接符 10"/>
          <p:cNvCxnSpPr>
            <a:endCxn id="10" idx="1"/>
          </p:cNvCxnSpPr>
          <p:nvPr/>
        </p:nvCxnSpPr>
        <p:spPr>
          <a:xfrm flipV="1">
            <a:off x="457200" y="3934460"/>
            <a:ext cx="877570" cy="27940"/>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2" name="直接箭头连接符 11"/>
          <p:cNvCxnSpPr>
            <a:stCxn id="10" idx="3"/>
            <a:endCxn id="6" idx="1"/>
          </p:cNvCxnSpPr>
          <p:nvPr/>
        </p:nvCxnSpPr>
        <p:spPr>
          <a:xfrm>
            <a:off x="3968115" y="3934460"/>
            <a:ext cx="1090295" cy="0"/>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3" name="直接箭头连接符 12"/>
          <p:cNvCxnSpPr>
            <a:stCxn id="10" idx="3"/>
            <a:endCxn id="2" idx="1"/>
          </p:cNvCxnSpPr>
          <p:nvPr/>
        </p:nvCxnSpPr>
        <p:spPr>
          <a:xfrm flipV="1">
            <a:off x="3968115" y="2505075"/>
            <a:ext cx="1090295" cy="1429385"/>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4" name="直接箭头连接符 13"/>
          <p:cNvCxnSpPr>
            <a:stCxn id="10" idx="3"/>
            <a:endCxn id="9" idx="1"/>
          </p:cNvCxnSpPr>
          <p:nvPr/>
        </p:nvCxnSpPr>
        <p:spPr>
          <a:xfrm>
            <a:off x="3968115" y="3934460"/>
            <a:ext cx="1090295" cy="1320800"/>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5" name="直接箭头连接符 14"/>
          <p:cNvCxnSpPr>
            <a:stCxn id="2" idx="3"/>
          </p:cNvCxnSpPr>
          <p:nvPr/>
        </p:nvCxnSpPr>
        <p:spPr>
          <a:xfrm>
            <a:off x="7966075" y="2505075"/>
            <a:ext cx="1101725" cy="1533525"/>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6" name="直接箭头连接符 15"/>
          <p:cNvCxnSpPr>
            <a:stCxn id="6" idx="3"/>
            <a:endCxn id="3" idx="1"/>
          </p:cNvCxnSpPr>
          <p:nvPr/>
        </p:nvCxnSpPr>
        <p:spPr>
          <a:xfrm>
            <a:off x="7966075" y="3934460"/>
            <a:ext cx="1058545" cy="0"/>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7" name="直接箭头连接符 16"/>
          <p:cNvCxnSpPr>
            <a:stCxn id="9" idx="3"/>
            <a:endCxn id="3" idx="1"/>
          </p:cNvCxnSpPr>
          <p:nvPr/>
        </p:nvCxnSpPr>
        <p:spPr>
          <a:xfrm flipV="1">
            <a:off x="7966075" y="3934460"/>
            <a:ext cx="1058545" cy="1320800"/>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4" name="内容占位符 3"/>
          <p:cNvSpPr>
            <a:spLocks noGrp="1"/>
          </p:cNvSpPr>
          <p:nvPr>
            <p:ph sz="half" idx="2"/>
          </p:nvPr>
        </p:nvSpPr>
        <p:spPr/>
        <p:txBody>
          <a:bodyPr/>
          <a:p>
            <a:endParaRPr lang="zh-CN" altLang="en-US"/>
          </a:p>
        </p:txBody>
      </p:sp>
      <p:graphicFrame>
        <p:nvGraphicFramePr>
          <p:cNvPr id="5" name="内容占位符 4"/>
          <p:cNvGraphicFramePr>
            <a:graphicFrameLocks noChangeAspect="1"/>
          </p:cNvGraphicFramePr>
          <p:nvPr>
            <p:ph sz="half" idx="1"/>
          </p:nvPr>
        </p:nvGraphicFramePr>
        <p:xfrm>
          <a:off x="1371600" y="1219200"/>
          <a:ext cx="9495790" cy="5445760"/>
        </p:xfrm>
        <a:graphic>
          <a:graphicData uri="http://schemas.openxmlformats.org/presentationml/2006/ole">
            <mc:AlternateContent xmlns:mc="http://schemas.openxmlformats.org/markup-compatibility/2006">
              <mc:Choice xmlns:v="urn:schemas-microsoft-com:vml" Requires="v">
                <p:oleObj spid="_x0000_s6" name="" r:id="rId1" imgW="9153525" imgH="5505450" progId="Paint.Picture">
                  <p:embed/>
                </p:oleObj>
              </mc:Choice>
              <mc:Fallback>
                <p:oleObj name="" r:id="rId1" imgW="9153525" imgH="5505450" progId="Paint.Picture">
                  <p:embed/>
                  <p:pic>
                    <p:nvPicPr>
                      <p:cNvPr id="0" name="图片 5"/>
                      <p:cNvPicPr/>
                      <p:nvPr/>
                    </p:nvPicPr>
                    <p:blipFill>
                      <a:blip r:embed="rId2"/>
                      <a:stretch>
                        <a:fillRect/>
                      </a:stretch>
                    </p:blipFill>
                    <p:spPr>
                      <a:xfrm>
                        <a:off x="1371600" y="1219200"/>
                        <a:ext cx="9495790" cy="5445760"/>
                      </a:xfrm>
                      <a:prstGeom prst="rect">
                        <a:avLst/>
                      </a:prstGeom>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sym typeface="+mn-ea"/>
              </a:rPr>
              <a:t>Docker</a:t>
            </a:r>
            <a:r>
              <a:rPr lang="zh-CN" altLang="en-US">
                <a:sym typeface="+mn-ea"/>
              </a:rPr>
              <a:t>实战</a:t>
            </a:r>
            <a:r>
              <a:rPr lang="en-US" altLang="zh-CN">
                <a:sym typeface="+mn-ea"/>
              </a:rPr>
              <a:t>1</a:t>
            </a:r>
            <a:r>
              <a:rPr lang="zh-CN" altLang="zh-CN">
                <a:sym typeface="+mn-ea"/>
              </a:rPr>
              <a:t> </a:t>
            </a:r>
            <a:r>
              <a:rPr lang="en-US" altLang="zh-CN">
                <a:sym typeface="+mn-ea"/>
              </a:rPr>
              <a:t>- Web</a:t>
            </a:r>
            <a:r>
              <a:rPr lang="zh-CN" altLang="en-US">
                <a:sym typeface="+mn-ea"/>
              </a:rPr>
              <a:t>负载均衡 </a:t>
            </a:r>
            <a:r>
              <a:rPr lang="en-US" altLang="zh-CN">
                <a:sym typeface="+mn-ea"/>
              </a:rPr>
              <a:t>- </a:t>
            </a:r>
            <a:r>
              <a:rPr lang="zh-CN" altLang="en-US">
                <a:sym typeface="+mn-ea"/>
              </a:rPr>
              <a:t>实验步骤 </a:t>
            </a:r>
            <a:r>
              <a:rPr lang="en-US" altLang="zh-CN">
                <a:sym typeface="+mn-ea"/>
              </a:rPr>
              <a:t>1</a:t>
            </a:r>
            <a:endParaRPr lang="en-US" altLang="zh-CN">
              <a:sym typeface="+mn-ea"/>
            </a:endParaRPr>
          </a:p>
        </p:txBody>
      </p:sp>
      <p:sp>
        <p:nvSpPr>
          <p:cNvPr id="6" name="内容占位符 5"/>
          <p:cNvSpPr>
            <a:spLocks noGrp="1"/>
          </p:cNvSpPr>
          <p:nvPr>
            <p:ph idx="1"/>
          </p:nvPr>
        </p:nvSpPr>
        <p:spPr>
          <a:xfrm>
            <a:off x="609600" y="1373505"/>
            <a:ext cx="10972800" cy="5045710"/>
          </a:xfrm>
        </p:spPr>
        <p:txBody>
          <a:bodyPr/>
          <a:p>
            <a:pPr indent="0" latinLnBrk="0">
              <a:lnSpc>
                <a:spcPct val="200000"/>
              </a:lnSpc>
              <a:spcBef>
                <a:spcPts val="0"/>
              </a:spcBef>
            </a:pPr>
            <a:r>
              <a:rPr lang="zh-CN" altLang="en-US" sz="4000"/>
              <a:t>下载</a:t>
            </a:r>
            <a:r>
              <a:rPr lang="en-US" altLang="zh-CN" sz="4000"/>
              <a:t>python</a:t>
            </a:r>
            <a:r>
              <a:rPr lang="zh-CN" altLang="en-US" sz="4000"/>
              <a:t>、</a:t>
            </a:r>
            <a:r>
              <a:rPr lang="en-US" altLang="zh-CN" sz="4000"/>
              <a:t>redis</a:t>
            </a:r>
            <a:r>
              <a:rPr lang="zh-CN" altLang="en-US" sz="4000"/>
              <a:t>和haproxy镜像</a:t>
            </a:r>
            <a:endParaRPr lang="zh-CN" altLang="en-US" sz="4000"/>
          </a:p>
          <a:p>
            <a:pPr lvl="1" indent="0" latinLnBrk="0">
              <a:lnSpc>
                <a:spcPct val="200000"/>
              </a:lnSpc>
              <a:spcBef>
                <a:spcPts val="0"/>
              </a:spcBef>
            </a:pPr>
            <a:r>
              <a:rPr lang="en-US" altLang="zh-CN" sz="3600">
                <a:solidFill>
                  <a:srgbClr val="FF0000"/>
                </a:solidFill>
              </a:rPr>
              <a:t>docker pull python:3.7</a:t>
            </a:r>
            <a:endParaRPr lang="en-US" altLang="zh-CN" sz="3600">
              <a:solidFill>
                <a:srgbClr val="FF0000"/>
              </a:solidFill>
            </a:endParaRPr>
          </a:p>
          <a:p>
            <a:pPr lvl="1" indent="0" latinLnBrk="0">
              <a:lnSpc>
                <a:spcPct val="200000"/>
              </a:lnSpc>
              <a:spcBef>
                <a:spcPts val="0"/>
              </a:spcBef>
            </a:pPr>
            <a:r>
              <a:rPr lang="en-US" altLang="zh-CN" sz="3600">
                <a:solidFill>
                  <a:srgbClr val="FF0000"/>
                </a:solidFill>
              </a:rPr>
              <a:t>docker pull redis:5.0</a:t>
            </a:r>
            <a:endParaRPr lang="en-US" altLang="zh-CN" sz="3600">
              <a:solidFill>
                <a:srgbClr val="FF0000"/>
              </a:solidFill>
            </a:endParaRPr>
          </a:p>
          <a:p>
            <a:pPr lvl="1" indent="0" latinLnBrk="0">
              <a:lnSpc>
                <a:spcPct val="200000"/>
              </a:lnSpc>
              <a:spcBef>
                <a:spcPts val="0"/>
              </a:spcBef>
            </a:pPr>
            <a:r>
              <a:rPr lang="en-US" altLang="zh-CN" sz="3600">
                <a:solidFill>
                  <a:srgbClr val="FF0000"/>
                </a:solidFill>
              </a:rPr>
              <a:t>docker pull  dockercloud/haproxy:latest</a:t>
            </a:r>
            <a:endParaRPr lang="en-US" altLang="zh-CN" sz="3600">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sym typeface="+mn-ea"/>
              </a:rPr>
              <a:t>Docker</a:t>
            </a:r>
            <a:r>
              <a:rPr lang="zh-CN" altLang="en-US">
                <a:sym typeface="+mn-ea"/>
              </a:rPr>
              <a:t>实战</a:t>
            </a:r>
            <a:r>
              <a:rPr lang="en-US" altLang="zh-CN">
                <a:sym typeface="+mn-ea"/>
              </a:rPr>
              <a:t>1</a:t>
            </a:r>
            <a:r>
              <a:rPr lang="zh-CN" altLang="zh-CN">
                <a:sym typeface="+mn-ea"/>
              </a:rPr>
              <a:t> </a:t>
            </a:r>
            <a:r>
              <a:rPr lang="en-US" altLang="zh-CN">
                <a:sym typeface="+mn-ea"/>
              </a:rPr>
              <a:t>- Web</a:t>
            </a:r>
            <a:r>
              <a:rPr lang="zh-CN" altLang="en-US">
                <a:sym typeface="+mn-ea"/>
              </a:rPr>
              <a:t>负载均衡 </a:t>
            </a:r>
            <a:r>
              <a:rPr lang="en-US" altLang="zh-CN">
                <a:sym typeface="+mn-ea"/>
              </a:rPr>
              <a:t>- </a:t>
            </a:r>
            <a:r>
              <a:rPr lang="zh-CN" altLang="en-US">
                <a:sym typeface="+mn-ea"/>
              </a:rPr>
              <a:t>实验步骤 </a:t>
            </a:r>
            <a:r>
              <a:rPr lang="en-US" altLang="zh-CN">
                <a:sym typeface="+mn-ea"/>
              </a:rPr>
              <a:t>2</a:t>
            </a:r>
            <a:endParaRPr lang="zh-CN" altLang="en-US"/>
          </a:p>
        </p:txBody>
      </p:sp>
      <p:sp>
        <p:nvSpPr>
          <p:cNvPr id="6" name="内容占位符 5"/>
          <p:cNvSpPr>
            <a:spLocks noGrp="1"/>
          </p:cNvSpPr>
          <p:nvPr>
            <p:ph idx="1"/>
          </p:nvPr>
        </p:nvSpPr>
        <p:spPr>
          <a:xfrm>
            <a:off x="609600" y="1297940"/>
            <a:ext cx="10972800" cy="815340"/>
          </a:xfrm>
        </p:spPr>
        <p:txBody>
          <a:bodyPr/>
          <a:p>
            <a:r>
              <a:rPr lang="zh-CN" altLang="zh-CN" sz="4000"/>
              <a:t>准备服务器脚本 （</a:t>
            </a:r>
            <a:r>
              <a:rPr lang="en-US" altLang="zh-CN" sz="4000"/>
              <a:t>app.py</a:t>
            </a:r>
            <a:r>
              <a:rPr lang="zh-CN" altLang="zh-CN" sz="4000"/>
              <a:t>）</a:t>
            </a:r>
            <a:endParaRPr lang="zh-CN" altLang="zh-CN" sz="4000"/>
          </a:p>
          <a:p>
            <a:pPr marL="0" indent="0">
              <a:buNone/>
            </a:pPr>
            <a:r>
              <a:rPr lang="zh-CN" altLang="zh-CN" sz="800"/>
              <a:t> </a:t>
            </a:r>
            <a:endParaRPr lang="zh-CN" altLang="zh-CN" sz="800"/>
          </a:p>
        </p:txBody>
      </p:sp>
      <p:sp>
        <p:nvSpPr>
          <p:cNvPr id="2" name="文本框 1"/>
          <p:cNvSpPr txBox="1"/>
          <p:nvPr/>
        </p:nvSpPr>
        <p:spPr>
          <a:xfrm>
            <a:off x="1353185" y="2113280"/>
            <a:ext cx="5989320" cy="4399915"/>
          </a:xfrm>
          <a:prstGeom prst="rect">
            <a:avLst/>
          </a:prstGeom>
          <a:noFill/>
        </p:spPr>
        <p:txBody>
          <a:bodyPr wrap="square" rtlCol="0" anchor="t">
            <a:spAutoFit/>
          </a:bodyPr>
          <a:p>
            <a:pPr marL="0" indent="0">
              <a:buNone/>
            </a:pPr>
            <a:r>
              <a:rPr lang="zh-CN" altLang="zh-CN" sz="1000">
                <a:solidFill>
                  <a:srgbClr val="FF0000"/>
                </a:solidFill>
                <a:sym typeface="+mn-ea"/>
              </a:rPr>
              <a:t>import os</a:t>
            </a:r>
            <a:endParaRPr lang="zh-CN" altLang="zh-CN" sz="1000">
              <a:solidFill>
                <a:srgbClr val="FF0000"/>
              </a:solidFill>
              <a:sym typeface="+mn-ea"/>
            </a:endParaRPr>
          </a:p>
          <a:p>
            <a:pPr marL="0" indent="0">
              <a:buNone/>
            </a:pPr>
            <a:r>
              <a:rPr lang="zh-CN" altLang="zh-CN" sz="1000">
                <a:solidFill>
                  <a:srgbClr val="FF0000"/>
                </a:solidFill>
                <a:sym typeface="+mn-ea"/>
              </a:rPr>
              <a:t>import socket</a:t>
            </a:r>
            <a:endParaRPr lang="zh-CN" altLang="zh-CN" sz="1000">
              <a:solidFill>
                <a:srgbClr val="FF0000"/>
              </a:solidFill>
              <a:sym typeface="+mn-ea"/>
            </a:endParaRPr>
          </a:p>
          <a:p>
            <a:pPr marL="0" indent="0">
              <a:buNone/>
            </a:pPr>
            <a:r>
              <a:rPr lang="zh-CN" altLang="zh-CN" sz="1000">
                <a:solidFill>
                  <a:srgbClr val="FF0000"/>
                </a:solidFill>
                <a:sym typeface="+mn-ea"/>
              </a:rPr>
              <a:t>from redis import Redis</a:t>
            </a:r>
            <a:endParaRPr lang="zh-CN" altLang="zh-CN" sz="1000">
              <a:solidFill>
                <a:srgbClr val="FF0000"/>
              </a:solidFill>
              <a:sym typeface="+mn-ea"/>
            </a:endParaRPr>
          </a:p>
          <a:p>
            <a:pPr marL="0" indent="0">
              <a:buNone/>
            </a:pPr>
            <a:r>
              <a:rPr lang="zh-CN" altLang="zh-CN" sz="1000">
                <a:solidFill>
                  <a:srgbClr val="FF0000"/>
                </a:solidFill>
                <a:sym typeface="+mn-ea"/>
              </a:rPr>
              <a:t>from http.server import HTTPServer, BaseHTTPRequestHandler</a:t>
            </a:r>
            <a:endParaRPr lang="zh-CN" altLang="zh-CN" sz="1000">
              <a:solidFill>
                <a:srgbClr val="FF0000"/>
              </a:solidFill>
              <a:sym typeface="+mn-ea"/>
            </a:endParaRPr>
          </a:p>
          <a:p>
            <a:pPr marL="0" indent="0">
              <a:buNone/>
            </a:pPr>
            <a:endParaRPr lang="zh-CN" altLang="zh-CN" sz="1000">
              <a:solidFill>
                <a:srgbClr val="FF0000"/>
              </a:solidFill>
              <a:sym typeface="+mn-ea"/>
            </a:endParaRPr>
          </a:p>
          <a:p>
            <a:pPr marL="0" indent="0">
              <a:buNone/>
            </a:pPr>
            <a:r>
              <a:rPr lang="zh-CN" altLang="zh-CN" sz="1000">
                <a:solidFill>
                  <a:srgbClr val="FF0000"/>
                </a:solidFill>
                <a:sym typeface="+mn-ea"/>
              </a:rPr>
              <a:t>data = {'result': 'this is a test'}</a:t>
            </a:r>
            <a:endParaRPr lang="zh-CN" altLang="zh-CN" sz="1000">
              <a:solidFill>
                <a:srgbClr val="FF0000"/>
              </a:solidFill>
              <a:sym typeface="+mn-ea"/>
            </a:endParaRPr>
          </a:p>
          <a:p>
            <a:pPr marL="0" indent="0">
              <a:buNone/>
            </a:pPr>
            <a:r>
              <a:rPr lang="zh-CN" altLang="zh-CN" sz="1000">
                <a:solidFill>
                  <a:srgbClr val="FF0000"/>
                </a:solidFill>
                <a:sym typeface="+mn-ea"/>
              </a:rPr>
              <a:t>host = ('', 8888)</a:t>
            </a:r>
            <a:endParaRPr lang="zh-CN" altLang="zh-CN" sz="1000">
              <a:solidFill>
                <a:srgbClr val="FF0000"/>
              </a:solidFill>
              <a:sym typeface="+mn-ea"/>
            </a:endParaRPr>
          </a:p>
          <a:p>
            <a:pPr marL="0" indent="0">
              <a:buNone/>
            </a:pPr>
            <a:r>
              <a:rPr lang="zh-CN" altLang="zh-CN" sz="1000">
                <a:solidFill>
                  <a:srgbClr val="FF0000"/>
                </a:solidFill>
                <a:sym typeface="+mn-ea"/>
              </a:rPr>
              <a:t>rdb  = Redis(host=os.environ.get('REDIS_HOST', '127.0.0.1'), port=6379)</a:t>
            </a:r>
            <a:endParaRPr lang="zh-CN" altLang="zh-CN" sz="1000">
              <a:solidFill>
                <a:srgbClr val="FF0000"/>
              </a:solidFill>
              <a:sym typeface="+mn-ea"/>
            </a:endParaRPr>
          </a:p>
          <a:p>
            <a:pPr marL="0" indent="0">
              <a:buNone/>
            </a:pPr>
            <a:endParaRPr lang="zh-CN" altLang="zh-CN" sz="1000">
              <a:solidFill>
                <a:srgbClr val="FF0000"/>
              </a:solidFill>
              <a:sym typeface="+mn-ea"/>
            </a:endParaRPr>
          </a:p>
          <a:p>
            <a:pPr marL="0" indent="0">
              <a:buNone/>
            </a:pPr>
            <a:r>
              <a:rPr lang="zh-CN" altLang="zh-CN" sz="1000">
                <a:solidFill>
                  <a:srgbClr val="FF0000"/>
                </a:solidFill>
                <a:sym typeface="+mn-ea"/>
              </a:rPr>
              <a:t>class Resquest(BaseHTTPRequestHandler):</a:t>
            </a:r>
            <a:endParaRPr lang="zh-CN" altLang="zh-CN" sz="1000">
              <a:solidFill>
                <a:srgbClr val="FF0000"/>
              </a:solidFill>
              <a:sym typeface="+mn-ea"/>
            </a:endParaRPr>
          </a:p>
          <a:p>
            <a:pPr marL="0" indent="0">
              <a:buNone/>
            </a:pPr>
            <a:r>
              <a:rPr lang="zh-CN" altLang="zh-CN" sz="1000">
                <a:solidFill>
                  <a:srgbClr val="FF0000"/>
                </a:solidFill>
                <a:sym typeface="+mn-ea"/>
              </a:rPr>
              <a:t>    def do_GET(self):</a:t>
            </a:r>
            <a:endParaRPr lang="zh-CN" altLang="zh-CN" sz="1000">
              <a:solidFill>
                <a:srgbClr val="FF0000"/>
              </a:solidFill>
              <a:sym typeface="+mn-ea"/>
            </a:endParaRPr>
          </a:p>
          <a:p>
            <a:pPr marL="0" indent="0">
              <a:buNone/>
            </a:pPr>
            <a:r>
              <a:rPr lang="zh-CN" altLang="zh-CN" sz="1000">
                <a:solidFill>
                  <a:srgbClr val="FF0000"/>
                </a:solidFill>
                <a:sym typeface="+mn-ea"/>
              </a:rPr>
              <a:t>        print(self.path)</a:t>
            </a:r>
            <a:endParaRPr lang="zh-CN" altLang="zh-CN" sz="1000">
              <a:solidFill>
                <a:srgbClr val="FF0000"/>
              </a:solidFill>
              <a:sym typeface="+mn-ea"/>
            </a:endParaRPr>
          </a:p>
          <a:p>
            <a:pPr marL="0" indent="0">
              <a:buNone/>
            </a:pPr>
            <a:r>
              <a:rPr lang="zh-CN" altLang="zh-CN" sz="1000">
                <a:solidFill>
                  <a:srgbClr val="FF0000"/>
                </a:solidFill>
                <a:sym typeface="+mn-ea"/>
              </a:rPr>
              <a:t>        if self.path=='/exit':</a:t>
            </a:r>
            <a:endParaRPr lang="zh-CN" altLang="zh-CN" sz="1000">
              <a:solidFill>
                <a:srgbClr val="FF0000"/>
              </a:solidFill>
              <a:sym typeface="+mn-ea"/>
            </a:endParaRPr>
          </a:p>
          <a:p>
            <a:pPr marL="0" indent="0">
              <a:buNone/>
            </a:pPr>
            <a:r>
              <a:rPr lang="zh-CN" altLang="zh-CN" sz="1000">
                <a:solidFill>
                  <a:srgbClr val="FF0000"/>
                </a:solidFill>
                <a:sym typeface="+mn-ea"/>
              </a:rPr>
              <a:t>            server.socket.close()</a:t>
            </a:r>
            <a:endParaRPr lang="zh-CN" altLang="zh-CN" sz="1000">
              <a:solidFill>
                <a:srgbClr val="FF0000"/>
              </a:solidFill>
              <a:sym typeface="+mn-ea"/>
            </a:endParaRPr>
          </a:p>
          <a:p>
            <a:pPr marL="0" indent="0">
              <a:buNone/>
            </a:pPr>
            <a:r>
              <a:rPr lang="zh-CN" altLang="zh-CN" sz="1000">
                <a:solidFill>
                  <a:srgbClr val="FF0000"/>
                </a:solidFill>
                <a:sym typeface="+mn-ea"/>
              </a:rPr>
              <a:t>        self.send_response(200)</a:t>
            </a:r>
            <a:endParaRPr lang="zh-CN" altLang="zh-CN" sz="1000">
              <a:solidFill>
                <a:srgbClr val="FF0000"/>
              </a:solidFill>
              <a:sym typeface="+mn-ea"/>
            </a:endParaRPr>
          </a:p>
          <a:p>
            <a:pPr marL="0" indent="0">
              <a:buNone/>
            </a:pPr>
            <a:r>
              <a:rPr lang="zh-CN" altLang="zh-CN" sz="1000">
                <a:solidFill>
                  <a:srgbClr val="FF0000"/>
                </a:solidFill>
                <a:sym typeface="+mn-ea"/>
              </a:rPr>
              <a:t>        self.send_header('Content-type', 'text/html')</a:t>
            </a:r>
            <a:endParaRPr lang="zh-CN" altLang="zh-CN" sz="1000">
              <a:solidFill>
                <a:srgbClr val="FF0000"/>
              </a:solidFill>
              <a:sym typeface="+mn-ea"/>
            </a:endParaRPr>
          </a:p>
          <a:p>
            <a:pPr marL="0" indent="0">
              <a:buNone/>
            </a:pPr>
            <a:r>
              <a:rPr lang="zh-CN" altLang="zh-CN" sz="1000">
                <a:solidFill>
                  <a:srgbClr val="FF0000"/>
                </a:solidFill>
                <a:sym typeface="+mn-ea"/>
              </a:rPr>
              <a:t>        self.end_headers()</a:t>
            </a:r>
            <a:endParaRPr lang="zh-CN" altLang="zh-CN" sz="1000">
              <a:solidFill>
                <a:srgbClr val="FF0000"/>
              </a:solidFill>
              <a:sym typeface="+mn-ea"/>
            </a:endParaRPr>
          </a:p>
          <a:p>
            <a:pPr marL="0" indent="0">
              <a:buNone/>
            </a:pPr>
            <a:r>
              <a:rPr lang="zh-CN" altLang="zh-CN" sz="1000">
                <a:solidFill>
                  <a:srgbClr val="FF0000"/>
                </a:solidFill>
                <a:sym typeface="+mn-ea"/>
              </a:rPr>
              <a:t>        rdb.incr('hits')</a:t>
            </a:r>
            <a:endParaRPr lang="zh-CN" altLang="zh-CN" sz="1000">
              <a:solidFill>
                <a:srgbClr val="FF0000"/>
              </a:solidFill>
              <a:sym typeface="+mn-ea"/>
            </a:endParaRPr>
          </a:p>
          <a:p>
            <a:pPr marL="0" indent="0">
              <a:buNone/>
            </a:pPr>
            <a:r>
              <a:rPr lang="zh-CN" altLang="zh-CN" sz="1000">
                <a:solidFill>
                  <a:srgbClr val="FF0000"/>
                </a:solidFill>
                <a:sym typeface="+mn-ea"/>
              </a:rPr>
              <a:t>        msg = rdb.get('hits')</a:t>
            </a:r>
            <a:endParaRPr lang="zh-CN" altLang="zh-CN" sz="1000">
              <a:solidFill>
                <a:srgbClr val="FF0000"/>
              </a:solidFill>
              <a:sym typeface="+mn-ea"/>
            </a:endParaRPr>
          </a:p>
          <a:p>
            <a:pPr marL="0" indent="0">
              <a:buNone/>
            </a:pPr>
            <a:r>
              <a:rPr lang="zh-CN" altLang="zh-CN" sz="1000">
                <a:solidFill>
                  <a:srgbClr val="FF0000"/>
                </a:solidFill>
                <a:sym typeface="+mn-ea"/>
              </a:rPr>
              <a:t>        hn   = socket.gethostname()</a:t>
            </a:r>
            <a:endParaRPr lang="zh-CN" altLang="zh-CN" sz="1000">
              <a:solidFill>
                <a:srgbClr val="FF0000"/>
              </a:solidFill>
              <a:sym typeface="+mn-ea"/>
            </a:endParaRPr>
          </a:p>
          <a:p>
            <a:pPr marL="0" indent="0">
              <a:buNone/>
            </a:pPr>
            <a:r>
              <a:rPr lang="zh-CN" altLang="zh-CN" sz="1000">
                <a:solidFill>
                  <a:srgbClr val="FF0000"/>
                </a:solidFill>
                <a:sym typeface="+mn-ea"/>
              </a:rPr>
              <a:t>        ip   = socket.gethostbyname(hn)</a:t>
            </a:r>
            <a:endParaRPr lang="zh-CN" altLang="zh-CN" sz="1000">
              <a:solidFill>
                <a:srgbClr val="FF0000"/>
              </a:solidFill>
              <a:sym typeface="+mn-ea"/>
            </a:endParaRPr>
          </a:p>
          <a:p>
            <a:pPr marL="0" indent="0">
              <a:buNone/>
            </a:pPr>
            <a:r>
              <a:rPr lang="zh-CN" altLang="zh-CN" sz="1000">
                <a:solidFill>
                  <a:srgbClr val="FF0000"/>
                </a:solidFill>
                <a:sym typeface="+mn-ea"/>
              </a:rPr>
              <a:t>        data = "&lt;h1&gt;Hello world! I have been sean %s times by %s.&lt;/h1&gt;" % (msg, hn+"/"+ip)</a:t>
            </a:r>
            <a:endParaRPr lang="zh-CN" altLang="zh-CN" sz="1000">
              <a:solidFill>
                <a:srgbClr val="FF0000"/>
              </a:solidFill>
              <a:sym typeface="+mn-ea"/>
            </a:endParaRPr>
          </a:p>
          <a:p>
            <a:pPr marL="0" indent="0">
              <a:buNone/>
            </a:pPr>
            <a:r>
              <a:rPr lang="zh-CN" altLang="zh-CN" sz="1000">
                <a:solidFill>
                  <a:srgbClr val="FF0000"/>
                </a:solidFill>
                <a:sym typeface="+mn-ea"/>
              </a:rPr>
              <a:t>        self.wfile.write(data.encode())</a:t>
            </a:r>
            <a:endParaRPr lang="zh-CN" altLang="zh-CN" sz="1000">
              <a:solidFill>
                <a:srgbClr val="FF0000"/>
              </a:solidFill>
              <a:sym typeface="+mn-ea"/>
            </a:endParaRPr>
          </a:p>
          <a:p>
            <a:pPr marL="0" indent="0">
              <a:buNone/>
            </a:pPr>
            <a:endParaRPr lang="zh-CN" altLang="zh-CN" sz="1000">
              <a:solidFill>
                <a:srgbClr val="FF0000"/>
              </a:solidFill>
              <a:sym typeface="+mn-ea"/>
            </a:endParaRPr>
          </a:p>
          <a:p>
            <a:pPr marL="0" indent="0">
              <a:buNone/>
            </a:pPr>
            <a:r>
              <a:rPr lang="zh-CN" altLang="zh-CN" sz="1000">
                <a:solidFill>
                  <a:srgbClr val="FF0000"/>
                </a:solidFill>
                <a:sym typeface="+mn-ea"/>
              </a:rPr>
              <a:t>if __name__ == '__main__':</a:t>
            </a:r>
            <a:endParaRPr lang="zh-CN" altLang="zh-CN" sz="1000">
              <a:solidFill>
                <a:srgbClr val="FF0000"/>
              </a:solidFill>
              <a:sym typeface="+mn-ea"/>
            </a:endParaRPr>
          </a:p>
          <a:p>
            <a:pPr marL="0" indent="0">
              <a:buNone/>
            </a:pPr>
            <a:r>
              <a:rPr lang="zh-CN" altLang="zh-CN" sz="1000">
                <a:solidFill>
                  <a:srgbClr val="FF0000"/>
                </a:solidFill>
                <a:sym typeface="+mn-ea"/>
              </a:rPr>
              <a:t>    server = HTTPServer(host, Resquest)</a:t>
            </a:r>
            <a:endParaRPr lang="zh-CN" altLang="zh-CN" sz="1000">
              <a:solidFill>
                <a:srgbClr val="FF0000"/>
              </a:solidFill>
              <a:sym typeface="+mn-ea"/>
            </a:endParaRPr>
          </a:p>
          <a:p>
            <a:pPr marL="0" indent="0">
              <a:buNone/>
            </a:pPr>
            <a:r>
              <a:rPr lang="zh-CN" altLang="zh-CN" sz="1000">
                <a:solidFill>
                  <a:srgbClr val="FF0000"/>
                </a:solidFill>
                <a:sym typeface="+mn-ea"/>
              </a:rPr>
              <a:t>    print("Starting server, listen at: %s:%s" % host)</a:t>
            </a:r>
            <a:endParaRPr lang="zh-CN" altLang="zh-CN" sz="1000">
              <a:solidFill>
                <a:srgbClr val="FF0000"/>
              </a:solidFill>
              <a:sym typeface="+mn-ea"/>
            </a:endParaRPr>
          </a:p>
          <a:p>
            <a:pPr marL="0" indent="0">
              <a:buNone/>
            </a:pPr>
            <a:r>
              <a:rPr lang="zh-CN" altLang="zh-CN" sz="1000">
                <a:solidFill>
                  <a:srgbClr val="FF0000"/>
                </a:solidFill>
                <a:sym typeface="+mn-ea"/>
              </a:rPr>
              <a:t>    server.serve_forever()</a:t>
            </a:r>
            <a:endParaRPr lang="zh-CN" altLang="zh-CN" sz="1000">
              <a:solidFill>
                <a:srgbClr val="FF0000"/>
              </a:solidFill>
              <a:sym typeface="+mn-e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sym typeface="+mn-ea"/>
              </a:rPr>
              <a:t>Docker</a:t>
            </a:r>
            <a:r>
              <a:rPr lang="zh-CN" altLang="en-US">
                <a:sym typeface="+mn-ea"/>
              </a:rPr>
              <a:t>实战</a:t>
            </a:r>
            <a:r>
              <a:rPr lang="en-US" altLang="zh-CN">
                <a:sym typeface="+mn-ea"/>
              </a:rPr>
              <a:t>1</a:t>
            </a:r>
            <a:r>
              <a:rPr lang="zh-CN" altLang="zh-CN">
                <a:sym typeface="+mn-ea"/>
              </a:rPr>
              <a:t> </a:t>
            </a:r>
            <a:r>
              <a:rPr lang="en-US" altLang="zh-CN">
                <a:sym typeface="+mn-ea"/>
              </a:rPr>
              <a:t>- Web</a:t>
            </a:r>
            <a:r>
              <a:rPr lang="zh-CN" altLang="en-US">
                <a:sym typeface="+mn-ea"/>
              </a:rPr>
              <a:t>负载均衡 </a:t>
            </a:r>
            <a:r>
              <a:rPr lang="en-US" altLang="zh-CN">
                <a:sym typeface="+mn-ea"/>
              </a:rPr>
              <a:t>- </a:t>
            </a:r>
            <a:r>
              <a:rPr lang="zh-CN" altLang="en-US">
                <a:sym typeface="+mn-ea"/>
              </a:rPr>
              <a:t>实验步骤 </a:t>
            </a:r>
            <a:r>
              <a:rPr lang="en-US" altLang="zh-CN">
                <a:sym typeface="+mn-ea"/>
              </a:rPr>
              <a:t>3</a:t>
            </a:r>
            <a:endParaRPr lang="en-US" altLang="zh-CN">
              <a:sym typeface="+mn-ea"/>
            </a:endParaRPr>
          </a:p>
        </p:txBody>
      </p:sp>
      <p:sp>
        <p:nvSpPr>
          <p:cNvPr id="6" name="内容占位符 5"/>
          <p:cNvSpPr>
            <a:spLocks noGrp="1"/>
          </p:cNvSpPr>
          <p:nvPr>
            <p:ph idx="1"/>
          </p:nvPr>
        </p:nvSpPr>
        <p:spPr>
          <a:xfrm>
            <a:off x="609600" y="1600200"/>
            <a:ext cx="10972800" cy="732790"/>
          </a:xfrm>
        </p:spPr>
        <p:txBody>
          <a:bodyPr/>
          <a:p>
            <a:r>
              <a:rPr lang="zh-CN" altLang="en-US"/>
              <a:t>编写</a:t>
            </a:r>
            <a:r>
              <a:rPr lang="en-US" altLang="zh-CN"/>
              <a:t>Dockerfile</a:t>
            </a:r>
            <a:r>
              <a:rPr lang="zh-CN" altLang="zh-CN"/>
              <a:t>文件</a:t>
            </a:r>
            <a:endParaRPr lang="zh-CN" altLang="zh-CN"/>
          </a:p>
        </p:txBody>
      </p:sp>
      <p:sp>
        <p:nvSpPr>
          <p:cNvPr id="2" name="文本框 1"/>
          <p:cNvSpPr txBox="1"/>
          <p:nvPr/>
        </p:nvSpPr>
        <p:spPr>
          <a:xfrm>
            <a:off x="1033145" y="2605405"/>
            <a:ext cx="9093200" cy="3538220"/>
          </a:xfrm>
          <a:prstGeom prst="rect">
            <a:avLst/>
          </a:prstGeom>
          <a:noFill/>
        </p:spPr>
        <p:txBody>
          <a:bodyPr wrap="square" rtlCol="0" anchor="t">
            <a:spAutoFit/>
          </a:bodyPr>
          <a:p>
            <a:r>
              <a:rPr lang="zh-CN" altLang="en-US" sz="3200">
                <a:solidFill>
                  <a:srgbClr val="FF0000"/>
                </a:solidFill>
              </a:rPr>
              <a:t>FROM python:3.7</a:t>
            </a:r>
            <a:endParaRPr lang="zh-CN" altLang="en-US" sz="3200">
              <a:solidFill>
                <a:srgbClr val="FF0000"/>
              </a:solidFill>
            </a:endParaRPr>
          </a:p>
          <a:p>
            <a:r>
              <a:rPr lang="zh-CN" altLang="en-US" sz="3200">
                <a:solidFill>
                  <a:srgbClr val="FF0000"/>
                </a:solidFill>
              </a:rPr>
              <a:t>LABEL maintaner="Hello world!"</a:t>
            </a:r>
            <a:endParaRPr lang="zh-CN" altLang="en-US" sz="3200">
              <a:solidFill>
                <a:srgbClr val="FF0000"/>
              </a:solidFill>
            </a:endParaRPr>
          </a:p>
          <a:p>
            <a:r>
              <a:rPr lang="zh-CN" altLang="en-US" sz="3200">
                <a:solidFill>
                  <a:srgbClr val="FF0000"/>
                </a:solidFill>
              </a:rPr>
              <a:t>COPY . /app</a:t>
            </a:r>
            <a:endParaRPr lang="zh-CN" altLang="en-US" sz="3200">
              <a:solidFill>
                <a:srgbClr val="FF0000"/>
              </a:solidFill>
            </a:endParaRPr>
          </a:p>
          <a:p>
            <a:r>
              <a:rPr lang="zh-CN" altLang="en-US" sz="3200">
                <a:solidFill>
                  <a:srgbClr val="FF0000"/>
                </a:solidFill>
              </a:rPr>
              <a:t>WORKDIR /app</a:t>
            </a:r>
            <a:endParaRPr lang="zh-CN" altLang="en-US" sz="3200">
              <a:solidFill>
                <a:srgbClr val="FF0000"/>
              </a:solidFill>
            </a:endParaRPr>
          </a:p>
          <a:p>
            <a:r>
              <a:rPr lang="zh-CN" altLang="en-US" sz="3200">
                <a:solidFill>
                  <a:srgbClr val="FF0000"/>
                </a:solidFill>
              </a:rPr>
              <a:t>RUN pip install redis</a:t>
            </a:r>
            <a:endParaRPr lang="zh-CN" altLang="en-US" sz="3200">
              <a:solidFill>
                <a:srgbClr val="FF0000"/>
              </a:solidFill>
            </a:endParaRPr>
          </a:p>
          <a:p>
            <a:r>
              <a:rPr lang="zh-CN" altLang="en-US" sz="3200">
                <a:solidFill>
                  <a:srgbClr val="FF0000"/>
                </a:solidFill>
              </a:rPr>
              <a:t>EXPOSE 8888</a:t>
            </a:r>
            <a:endParaRPr lang="zh-CN" altLang="en-US" sz="3200">
              <a:solidFill>
                <a:srgbClr val="FF0000"/>
              </a:solidFill>
            </a:endParaRPr>
          </a:p>
          <a:p>
            <a:r>
              <a:rPr lang="zh-CN" altLang="en-US" sz="3200">
                <a:solidFill>
                  <a:srgbClr val="FF0000"/>
                </a:solidFill>
              </a:rPr>
              <a:t>CMD ["python", "app.py"]</a:t>
            </a:r>
            <a:endParaRPr lang="zh-CN" altLang="en-US" sz="3200">
              <a:solidFill>
                <a:srgbClr val="FF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sym typeface="+mn-ea"/>
              </a:rPr>
              <a:t>Docker</a:t>
            </a:r>
            <a:r>
              <a:rPr lang="zh-CN" altLang="en-US">
                <a:sym typeface="+mn-ea"/>
              </a:rPr>
              <a:t>实战</a:t>
            </a:r>
            <a:r>
              <a:rPr lang="en-US" altLang="zh-CN">
                <a:sym typeface="+mn-ea"/>
              </a:rPr>
              <a:t>1</a:t>
            </a:r>
            <a:r>
              <a:rPr lang="zh-CN" altLang="zh-CN">
                <a:sym typeface="+mn-ea"/>
              </a:rPr>
              <a:t> </a:t>
            </a:r>
            <a:r>
              <a:rPr lang="en-US" altLang="zh-CN">
                <a:sym typeface="+mn-ea"/>
              </a:rPr>
              <a:t>- Web</a:t>
            </a:r>
            <a:r>
              <a:rPr lang="zh-CN" altLang="en-US">
                <a:sym typeface="+mn-ea"/>
              </a:rPr>
              <a:t>负载均衡 </a:t>
            </a:r>
            <a:r>
              <a:rPr lang="en-US" altLang="zh-CN">
                <a:sym typeface="+mn-ea"/>
              </a:rPr>
              <a:t>- </a:t>
            </a:r>
            <a:r>
              <a:rPr lang="zh-CN" altLang="en-US">
                <a:sym typeface="+mn-ea"/>
              </a:rPr>
              <a:t>实验步骤 </a:t>
            </a:r>
            <a:r>
              <a:rPr lang="en-US" altLang="zh-CN">
                <a:sym typeface="+mn-ea"/>
              </a:rPr>
              <a:t>4</a:t>
            </a:r>
            <a:endParaRPr lang="en-US" altLang="zh-CN">
              <a:sym typeface="+mn-ea"/>
            </a:endParaRPr>
          </a:p>
        </p:txBody>
      </p:sp>
      <p:sp>
        <p:nvSpPr>
          <p:cNvPr id="6" name="内容占位符 5"/>
          <p:cNvSpPr>
            <a:spLocks noGrp="1"/>
          </p:cNvSpPr>
          <p:nvPr>
            <p:ph idx="1"/>
          </p:nvPr>
        </p:nvSpPr>
        <p:spPr>
          <a:xfrm>
            <a:off x="680720" y="1190625"/>
            <a:ext cx="10972800" cy="636905"/>
          </a:xfrm>
        </p:spPr>
        <p:txBody>
          <a:bodyPr/>
          <a:p>
            <a:r>
              <a:rPr lang="zh-CN" altLang="en-US">
                <a:sym typeface="+mn-ea"/>
              </a:rPr>
              <a:t>编写</a:t>
            </a:r>
            <a:r>
              <a:rPr lang="en-US" altLang="zh-CN">
                <a:sym typeface="+mn-ea"/>
              </a:rPr>
              <a:t>Docker-compose</a:t>
            </a:r>
            <a:r>
              <a:rPr lang="zh-CN" altLang="zh-CN">
                <a:sym typeface="+mn-ea"/>
              </a:rPr>
              <a:t>文件</a:t>
            </a:r>
            <a:endParaRPr lang="zh-CN" altLang="en-US"/>
          </a:p>
        </p:txBody>
      </p:sp>
      <p:sp>
        <p:nvSpPr>
          <p:cNvPr id="3" name="文本框 2"/>
          <p:cNvSpPr txBox="1"/>
          <p:nvPr/>
        </p:nvSpPr>
        <p:spPr>
          <a:xfrm>
            <a:off x="1316355" y="1751965"/>
            <a:ext cx="8797290" cy="5077460"/>
          </a:xfrm>
          <a:prstGeom prst="rect">
            <a:avLst/>
          </a:prstGeom>
          <a:noFill/>
        </p:spPr>
        <p:txBody>
          <a:bodyPr wrap="square" rtlCol="0" anchor="t">
            <a:spAutoFit/>
          </a:bodyPr>
          <a:p>
            <a:r>
              <a:rPr lang="zh-CN" altLang="en-US">
                <a:solidFill>
                  <a:srgbClr val="FF0000"/>
                </a:solidFill>
              </a:rPr>
              <a:t>version: "3"</a:t>
            </a:r>
            <a:endParaRPr lang="zh-CN" altLang="en-US">
              <a:solidFill>
                <a:srgbClr val="FF0000"/>
              </a:solidFill>
            </a:endParaRPr>
          </a:p>
          <a:p>
            <a:r>
              <a:rPr lang="zh-CN" altLang="en-US">
                <a:solidFill>
                  <a:srgbClr val="FF0000"/>
                </a:solidFill>
              </a:rPr>
              <a:t>services:</a:t>
            </a:r>
            <a:endParaRPr lang="zh-CN" altLang="en-US">
              <a:solidFill>
                <a:srgbClr val="FF0000"/>
              </a:solidFill>
            </a:endParaRPr>
          </a:p>
          <a:p>
            <a:r>
              <a:rPr lang="zh-CN" altLang="en-US">
                <a:solidFill>
                  <a:srgbClr val="FF0000"/>
                </a:solidFill>
              </a:rPr>
              <a:t>  redis:</a:t>
            </a:r>
            <a:endParaRPr lang="zh-CN" altLang="en-US">
              <a:solidFill>
                <a:srgbClr val="FF0000"/>
              </a:solidFill>
            </a:endParaRPr>
          </a:p>
          <a:p>
            <a:r>
              <a:rPr lang="zh-CN" altLang="en-US">
                <a:solidFill>
                  <a:srgbClr val="FF0000"/>
                </a:solidFill>
              </a:rPr>
              <a:t>    image: redis:5.0</a:t>
            </a:r>
            <a:endParaRPr lang="zh-CN" altLang="en-US">
              <a:solidFill>
                <a:srgbClr val="FF0000"/>
              </a:solidFill>
            </a:endParaRPr>
          </a:p>
          <a:p>
            <a:r>
              <a:rPr lang="zh-CN" altLang="en-US">
                <a:solidFill>
                  <a:srgbClr val="FF0000"/>
                </a:solidFill>
              </a:rPr>
              <a:t>  web:</a:t>
            </a:r>
            <a:endParaRPr lang="zh-CN" altLang="en-US">
              <a:solidFill>
                <a:srgbClr val="FF0000"/>
              </a:solidFill>
            </a:endParaRPr>
          </a:p>
          <a:p>
            <a:r>
              <a:rPr lang="zh-CN" altLang="en-US">
                <a:solidFill>
                  <a:srgbClr val="FF0000"/>
                </a:solidFill>
              </a:rPr>
              <a:t>    build:</a:t>
            </a:r>
            <a:endParaRPr lang="zh-CN" altLang="en-US">
              <a:solidFill>
                <a:srgbClr val="FF0000"/>
              </a:solidFill>
            </a:endParaRPr>
          </a:p>
          <a:p>
            <a:r>
              <a:rPr lang="zh-CN" altLang="en-US">
                <a:solidFill>
                  <a:srgbClr val="FF0000"/>
                </a:solidFill>
              </a:rPr>
              <a:t>      context: .</a:t>
            </a:r>
            <a:endParaRPr lang="zh-CN" altLang="en-US">
              <a:solidFill>
                <a:srgbClr val="FF0000"/>
              </a:solidFill>
            </a:endParaRPr>
          </a:p>
          <a:p>
            <a:r>
              <a:rPr lang="zh-CN" altLang="en-US">
                <a:solidFill>
                  <a:srgbClr val="FF0000"/>
                </a:solidFill>
              </a:rPr>
              <a:t>      dockerfile: Dockerfile</a:t>
            </a:r>
            <a:endParaRPr lang="zh-CN" altLang="en-US">
              <a:solidFill>
                <a:srgbClr val="FF0000"/>
              </a:solidFill>
            </a:endParaRPr>
          </a:p>
          <a:p>
            <a:r>
              <a:rPr lang="zh-CN" altLang="en-US">
                <a:solidFill>
                  <a:srgbClr val="FF0000"/>
                </a:solidFill>
              </a:rPr>
              <a:t>    environment:</a:t>
            </a:r>
            <a:endParaRPr lang="zh-CN" altLang="en-US">
              <a:solidFill>
                <a:srgbClr val="FF0000"/>
              </a:solidFill>
            </a:endParaRPr>
          </a:p>
          <a:p>
            <a:r>
              <a:rPr lang="zh-CN" altLang="en-US">
                <a:solidFill>
                  <a:srgbClr val="FF0000"/>
                </a:solidFill>
              </a:rPr>
              <a:t>      REDIS_HOST: redis</a:t>
            </a:r>
            <a:endParaRPr lang="zh-CN" altLang="en-US">
              <a:solidFill>
                <a:srgbClr val="FF0000"/>
              </a:solidFill>
            </a:endParaRPr>
          </a:p>
          <a:p>
            <a:r>
              <a:rPr lang="zh-CN" altLang="en-US">
                <a:solidFill>
                  <a:srgbClr val="FF0000"/>
                </a:solidFill>
              </a:rPr>
              <a:t>  lb:</a:t>
            </a:r>
            <a:endParaRPr lang="zh-CN" altLang="en-US">
              <a:solidFill>
                <a:srgbClr val="FF0000"/>
              </a:solidFill>
            </a:endParaRPr>
          </a:p>
          <a:p>
            <a:r>
              <a:rPr lang="zh-CN" altLang="en-US">
                <a:solidFill>
                  <a:srgbClr val="FF0000"/>
                </a:solidFill>
              </a:rPr>
              <a:t>    image:  dockercloud/haproxy:latest</a:t>
            </a:r>
            <a:endParaRPr lang="zh-CN" altLang="en-US">
              <a:solidFill>
                <a:srgbClr val="FF0000"/>
              </a:solidFill>
            </a:endParaRPr>
          </a:p>
          <a:p>
            <a:r>
              <a:rPr lang="zh-CN" altLang="en-US">
                <a:solidFill>
                  <a:srgbClr val="FF0000"/>
                </a:solidFill>
              </a:rPr>
              <a:t>    links:</a:t>
            </a:r>
            <a:endParaRPr lang="zh-CN" altLang="en-US">
              <a:solidFill>
                <a:srgbClr val="FF0000"/>
              </a:solidFill>
            </a:endParaRPr>
          </a:p>
          <a:p>
            <a:r>
              <a:rPr lang="zh-CN" altLang="en-US">
                <a:solidFill>
                  <a:srgbClr val="FF0000"/>
                </a:solidFill>
              </a:rPr>
              <a:t>      - web</a:t>
            </a:r>
            <a:endParaRPr lang="zh-CN" altLang="en-US">
              <a:solidFill>
                <a:srgbClr val="FF0000"/>
              </a:solidFill>
            </a:endParaRPr>
          </a:p>
          <a:p>
            <a:r>
              <a:rPr lang="zh-CN" altLang="en-US">
                <a:solidFill>
                  <a:srgbClr val="FF0000"/>
                </a:solidFill>
              </a:rPr>
              <a:t>    ports:</a:t>
            </a:r>
            <a:endParaRPr lang="zh-CN" altLang="en-US">
              <a:solidFill>
                <a:srgbClr val="FF0000"/>
              </a:solidFill>
            </a:endParaRPr>
          </a:p>
          <a:p>
            <a:r>
              <a:rPr lang="zh-CN" altLang="en-US">
                <a:solidFill>
                  <a:srgbClr val="FF0000"/>
                </a:solidFill>
              </a:rPr>
              <a:t>      - 8080:80</a:t>
            </a:r>
            <a:endParaRPr lang="zh-CN" altLang="en-US">
              <a:solidFill>
                <a:srgbClr val="FF0000"/>
              </a:solidFill>
            </a:endParaRPr>
          </a:p>
          <a:p>
            <a:r>
              <a:rPr lang="zh-CN" altLang="en-US">
                <a:solidFill>
                  <a:srgbClr val="FF0000"/>
                </a:solidFill>
              </a:rPr>
              <a:t>    volumes:</a:t>
            </a:r>
            <a:endParaRPr lang="zh-CN" altLang="en-US">
              <a:solidFill>
                <a:srgbClr val="FF0000"/>
              </a:solidFill>
            </a:endParaRPr>
          </a:p>
          <a:p>
            <a:r>
              <a:rPr lang="zh-CN" altLang="en-US">
                <a:solidFill>
                  <a:srgbClr val="FF0000"/>
                </a:solidFill>
              </a:rPr>
              <a:t>      - /var/run/docker.sock:/var/run/docker.sock</a:t>
            </a:r>
            <a:endParaRPr lang="zh-CN" altLang="en-US">
              <a:solidFill>
                <a:srgbClr val="FF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sym typeface="+mn-ea"/>
              </a:rPr>
              <a:t>Docker</a:t>
            </a:r>
            <a:r>
              <a:rPr lang="zh-CN" altLang="en-US">
                <a:sym typeface="+mn-ea"/>
              </a:rPr>
              <a:t>实战</a:t>
            </a:r>
            <a:r>
              <a:rPr lang="en-US" altLang="zh-CN">
                <a:sym typeface="+mn-ea"/>
              </a:rPr>
              <a:t>1</a:t>
            </a:r>
            <a:r>
              <a:rPr lang="zh-CN" altLang="zh-CN">
                <a:sym typeface="+mn-ea"/>
              </a:rPr>
              <a:t> </a:t>
            </a:r>
            <a:r>
              <a:rPr lang="en-US" altLang="zh-CN">
                <a:sym typeface="+mn-ea"/>
              </a:rPr>
              <a:t>- Web</a:t>
            </a:r>
            <a:r>
              <a:rPr lang="zh-CN" altLang="en-US">
                <a:sym typeface="+mn-ea"/>
              </a:rPr>
              <a:t>负载均衡 </a:t>
            </a:r>
            <a:r>
              <a:rPr lang="en-US" altLang="zh-CN">
                <a:sym typeface="+mn-ea"/>
              </a:rPr>
              <a:t>- </a:t>
            </a:r>
            <a:r>
              <a:rPr lang="zh-CN" altLang="en-US">
                <a:sym typeface="+mn-ea"/>
              </a:rPr>
              <a:t>实验步骤 </a:t>
            </a:r>
            <a:r>
              <a:rPr lang="en-US" altLang="zh-CN">
                <a:sym typeface="+mn-ea"/>
              </a:rPr>
              <a:t>5</a:t>
            </a:r>
            <a:endParaRPr lang="en-US" altLang="zh-CN">
              <a:sym typeface="+mn-ea"/>
            </a:endParaRPr>
          </a:p>
        </p:txBody>
      </p:sp>
      <p:sp>
        <p:nvSpPr>
          <p:cNvPr id="6" name="内容占位符 5"/>
          <p:cNvSpPr>
            <a:spLocks noGrp="1"/>
          </p:cNvSpPr>
          <p:nvPr>
            <p:ph idx="1"/>
          </p:nvPr>
        </p:nvSpPr>
        <p:spPr>
          <a:xfrm>
            <a:off x="609600" y="1243330"/>
            <a:ext cx="10972800" cy="5465445"/>
          </a:xfrm>
        </p:spPr>
        <p:txBody>
          <a:bodyPr/>
          <a:p>
            <a:pPr indent="0" latinLnBrk="0">
              <a:lnSpc>
                <a:spcPct val="150000"/>
              </a:lnSpc>
              <a:spcBef>
                <a:spcPts val="0"/>
              </a:spcBef>
            </a:pPr>
            <a:r>
              <a:rPr lang="zh-CN" altLang="en-US" sz="4000"/>
              <a:t>启动测试</a:t>
            </a:r>
            <a:endParaRPr lang="zh-CN" altLang="en-US" sz="4000"/>
          </a:p>
          <a:p>
            <a:pPr lvl="1" indent="0" latinLnBrk="0">
              <a:lnSpc>
                <a:spcPct val="150000"/>
              </a:lnSpc>
              <a:spcBef>
                <a:spcPts val="0"/>
              </a:spcBef>
            </a:pPr>
            <a:r>
              <a:rPr lang="en-US" altLang="zh-CN" sz="3500">
                <a:solidFill>
                  <a:srgbClr val="FF0000"/>
                </a:solidFill>
              </a:rPr>
              <a:t>docker-compose up</a:t>
            </a:r>
            <a:endParaRPr lang="zh-CN" altLang="en-US" sz="3500"/>
          </a:p>
          <a:p>
            <a:pPr indent="0" latinLnBrk="0">
              <a:lnSpc>
                <a:spcPct val="150000"/>
              </a:lnSpc>
              <a:spcBef>
                <a:spcPts val="0"/>
              </a:spcBef>
            </a:pPr>
            <a:r>
              <a:rPr lang="zh-CN" altLang="en-US" sz="4000"/>
              <a:t>启动</a:t>
            </a:r>
            <a:r>
              <a:rPr lang="en-US" altLang="zh-CN" sz="4000"/>
              <a:t>N</a:t>
            </a:r>
            <a:r>
              <a:rPr lang="zh-CN" altLang="en-US" sz="4000"/>
              <a:t>个</a:t>
            </a:r>
            <a:r>
              <a:rPr lang="en-US" altLang="zh-CN" sz="4000"/>
              <a:t>web</a:t>
            </a:r>
            <a:r>
              <a:rPr lang="zh-CN" altLang="en-US" sz="4000"/>
              <a:t>实例</a:t>
            </a:r>
            <a:endParaRPr lang="zh-CN" altLang="en-US" sz="4000"/>
          </a:p>
          <a:p>
            <a:pPr lvl="1" indent="0" latinLnBrk="0">
              <a:lnSpc>
                <a:spcPct val="150000"/>
              </a:lnSpc>
              <a:spcBef>
                <a:spcPts val="0"/>
              </a:spcBef>
            </a:pPr>
            <a:r>
              <a:rPr lang="zh-CN" altLang="en-US" sz="3500">
                <a:solidFill>
                  <a:srgbClr val="FF0000"/>
                </a:solidFill>
              </a:rPr>
              <a:t>docker-compose up --scal web=3 -d</a:t>
            </a:r>
            <a:endParaRPr lang="zh-CN" altLang="en-US" sz="3500"/>
          </a:p>
          <a:p>
            <a:pPr indent="0" latinLnBrk="0">
              <a:lnSpc>
                <a:spcPct val="150000"/>
              </a:lnSpc>
              <a:spcBef>
                <a:spcPts val="0"/>
              </a:spcBef>
            </a:pPr>
            <a:r>
              <a:rPr lang="zh-CN" altLang="en-US" sz="4000"/>
              <a:t>访问服务器</a:t>
            </a:r>
            <a:endParaRPr lang="zh-CN" altLang="en-US" sz="4000"/>
          </a:p>
          <a:p>
            <a:pPr lvl="1" indent="0" latinLnBrk="0">
              <a:lnSpc>
                <a:spcPct val="150000"/>
              </a:lnSpc>
              <a:spcBef>
                <a:spcPts val="0"/>
              </a:spcBef>
            </a:pPr>
            <a:r>
              <a:rPr lang="en-US" altLang="zh-CN" sz="3500">
                <a:solidFill>
                  <a:srgbClr val="FF0000"/>
                </a:solidFill>
              </a:rPr>
              <a:t>http://</a:t>
            </a:r>
            <a:r>
              <a:rPr lang="zh-CN" altLang="en-US" sz="3500">
                <a:solidFill>
                  <a:srgbClr val="FF0000"/>
                </a:solidFill>
              </a:rPr>
              <a:t>主机</a:t>
            </a:r>
            <a:r>
              <a:rPr lang="en-US" altLang="zh-CN" sz="3500">
                <a:solidFill>
                  <a:srgbClr val="FF0000"/>
                </a:solidFill>
              </a:rPr>
              <a:t>IP</a:t>
            </a:r>
            <a:r>
              <a:rPr lang="zh-CN" altLang="en-US" sz="3500">
                <a:solidFill>
                  <a:srgbClr val="FF0000"/>
                </a:solidFill>
              </a:rPr>
              <a:t>地址</a:t>
            </a:r>
            <a:r>
              <a:rPr lang="en-US" altLang="zh-CN" sz="3500">
                <a:solidFill>
                  <a:srgbClr val="FF0000"/>
                </a:solidFill>
              </a:rPr>
              <a:t>:8080</a:t>
            </a:r>
            <a:endParaRPr lang="en-US" altLang="zh-CN" sz="3500">
              <a:solidFill>
                <a:srgbClr val="FF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a:t>
            </a:r>
            <a:r>
              <a:rPr lang="zh-CN" altLang="en-US"/>
              <a:t>有仓库</a:t>
            </a:r>
            <a:endParaRPr lang="zh-CN" altLang="en-US"/>
          </a:p>
        </p:txBody>
      </p:sp>
      <p:sp>
        <p:nvSpPr>
          <p:cNvPr id="6" name="内容占位符 5"/>
          <p:cNvSpPr>
            <a:spLocks noGrp="1"/>
          </p:cNvSpPr>
          <p:nvPr>
            <p:ph idx="1"/>
          </p:nvPr>
        </p:nvSpPr>
        <p:spPr>
          <a:xfrm>
            <a:off x="609600" y="1600200"/>
            <a:ext cx="10972800" cy="4925060"/>
          </a:xfrm>
        </p:spPr>
        <p:txBody>
          <a:bodyPr/>
          <a:p>
            <a:r>
              <a:rPr lang="en-US" altLang="zh-CN"/>
              <a:t>Docker</a:t>
            </a:r>
            <a:r>
              <a:rPr lang="zh-CN" altLang="en-US"/>
              <a:t>官方</a:t>
            </a:r>
            <a:r>
              <a:rPr lang="en-US" altLang="zh-CN"/>
              <a:t>Docker hub</a:t>
            </a:r>
            <a:r>
              <a:rPr lang="zh-CN" altLang="en-US"/>
              <a:t>是一个用于管理共同镜像的仓库</a:t>
            </a:r>
            <a:r>
              <a:rPr lang="en-US" altLang="zh-CN"/>
              <a:t>.</a:t>
            </a:r>
            <a:endParaRPr lang="en-US" altLang="zh-CN"/>
          </a:p>
          <a:p>
            <a:r>
              <a:rPr lang="zh-CN" altLang="en-US"/>
              <a:t>如果无法访问互联网</a:t>
            </a:r>
            <a:r>
              <a:rPr lang="en-US" altLang="zh-CN"/>
              <a:t>, </a:t>
            </a:r>
            <a:r>
              <a:rPr lang="zh-CN" altLang="en-US"/>
              <a:t>或者私有的服务</a:t>
            </a:r>
            <a:r>
              <a:rPr lang="en-US" altLang="zh-CN"/>
              <a:t>, </a:t>
            </a:r>
            <a:r>
              <a:rPr lang="zh-CN" altLang="en-US"/>
              <a:t>就需要搭建私有仓库存储和管理镜像</a:t>
            </a:r>
            <a:endParaRPr lang="zh-CN" altLang="en-US"/>
          </a:p>
          <a:p>
            <a:r>
              <a:rPr lang="zh-CN" altLang="en-US"/>
              <a:t>容器转镜像</a:t>
            </a:r>
            <a:endParaRPr lang="zh-CN" altLang="en-US"/>
          </a:p>
          <a:p>
            <a:pPr lvl="1"/>
            <a:r>
              <a:rPr lang="zh-CN" altLang="en-US"/>
              <a:t>提交容器转为镜像</a:t>
            </a:r>
            <a:endParaRPr lang="zh-CN" altLang="en-US"/>
          </a:p>
          <a:p>
            <a:pPr lvl="2"/>
            <a:r>
              <a:rPr lang="zh-CN" altLang="en-US">
                <a:solidFill>
                  <a:srgbClr val="FF0000"/>
                </a:solidFill>
              </a:rPr>
              <a:t>docker commit 容器ID Name:Tag</a:t>
            </a:r>
            <a:endParaRPr lang="zh-CN" altLang="en-US">
              <a:solidFill>
                <a:srgbClr val="FF0000"/>
              </a:solidFill>
            </a:endParaRPr>
          </a:p>
          <a:p>
            <a:pPr lvl="1"/>
            <a:r>
              <a:rPr lang="zh-CN" altLang="en-US"/>
              <a:t>打包镜像</a:t>
            </a:r>
            <a:endParaRPr lang="zh-CN" altLang="en-US"/>
          </a:p>
          <a:p>
            <a:pPr lvl="2"/>
            <a:r>
              <a:rPr lang="zh-CN" altLang="en-US">
                <a:solidFill>
                  <a:srgbClr val="FF0000"/>
                </a:solidFill>
              </a:rPr>
              <a:t>docker save -o 压缩文件名称 Name:Tag</a:t>
            </a:r>
            <a:endParaRPr lang="zh-CN" altLang="en-US">
              <a:solidFill>
                <a:srgbClr val="FF0000"/>
              </a:solidFill>
            </a:endParaRPr>
          </a:p>
          <a:p>
            <a:pPr lvl="1"/>
            <a:r>
              <a:rPr lang="zh-CN" altLang="en-US"/>
              <a:t>解压镜像</a:t>
            </a:r>
            <a:endParaRPr lang="zh-CN" altLang="en-US"/>
          </a:p>
          <a:p>
            <a:pPr lvl="2"/>
            <a:r>
              <a:rPr lang="zh-CN" altLang="en-US">
                <a:solidFill>
                  <a:srgbClr val="FF0000"/>
                </a:solidFill>
              </a:rPr>
              <a:t>docker load -i 压缩文件名称</a:t>
            </a:r>
            <a:endParaRPr lang="zh-CN" altLang="en-US">
              <a:solidFill>
                <a:srgbClr val="FF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私有仓库搭建</a:t>
            </a:r>
            <a:endParaRPr lang="zh-CN" altLang="en-US"/>
          </a:p>
        </p:txBody>
      </p:sp>
      <p:sp>
        <p:nvSpPr>
          <p:cNvPr id="4" name="内容占位符 3"/>
          <p:cNvSpPr/>
          <p:nvPr>
            <p:ph idx="1"/>
          </p:nvPr>
        </p:nvSpPr>
        <p:spPr>
          <a:xfrm>
            <a:off x="609600" y="1600200"/>
            <a:ext cx="10972800" cy="5013325"/>
          </a:xfrm>
        </p:spPr>
        <p:txBody>
          <a:bodyPr/>
          <a:p>
            <a:r>
              <a:rPr lang="zh-CN" altLang="en-US"/>
              <a:t>拉取私有仓库镜像</a:t>
            </a:r>
            <a:endParaRPr lang="zh-CN" altLang="en-US"/>
          </a:p>
          <a:p>
            <a:pPr lvl="1"/>
            <a:r>
              <a:rPr lang="zh-CN" altLang="en-US">
                <a:solidFill>
                  <a:srgbClr val="FF0000"/>
                </a:solidFill>
              </a:rPr>
              <a:t>docker pull registry</a:t>
            </a:r>
            <a:endParaRPr lang="zh-CN" altLang="en-US">
              <a:solidFill>
                <a:srgbClr val="FF0000"/>
              </a:solidFill>
            </a:endParaRPr>
          </a:p>
          <a:p>
            <a:r>
              <a:rPr lang="zh-CN" altLang="en-US"/>
              <a:t>启动仓库镜像</a:t>
            </a:r>
            <a:endParaRPr lang="zh-CN" altLang="en-US"/>
          </a:p>
          <a:p>
            <a:pPr lvl="1"/>
            <a:r>
              <a:rPr lang="zh-CN" altLang="en-US">
                <a:solidFill>
                  <a:srgbClr val="FF0000"/>
                </a:solidFill>
              </a:rPr>
              <a:t>docker run -id --name==registry -p 5000:5000 registry</a:t>
            </a:r>
            <a:endParaRPr lang="zh-CN" altLang="en-US">
              <a:solidFill>
                <a:srgbClr val="FF0000"/>
              </a:solidFill>
            </a:endParaRPr>
          </a:p>
          <a:p>
            <a:r>
              <a:rPr lang="zh-CN" altLang="en-US"/>
              <a:t>修改</a:t>
            </a:r>
            <a:r>
              <a:rPr lang="en-US" altLang="zh-CN"/>
              <a:t>daemon.json</a:t>
            </a:r>
            <a:r>
              <a:rPr lang="zh-CN" altLang="en-US"/>
              <a:t>文件</a:t>
            </a:r>
            <a:endParaRPr lang="zh-CN" altLang="en-US"/>
          </a:p>
          <a:p>
            <a:pPr lvl="1"/>
            <a:r>
              <a:rPr lang="zh-CN" altLang="en-US">
                <a:solidFill>
                  <a:srgbClr val="FF0000"/>
                </a:solidFill>
                <a:effectLst/>
              </a:rPr>
              <a:t>添加: "insecure-registries":["192.168.10.101:5000"]</a:t>
            </a:r>
            <a:endParaRPr lang="zh-CN" altLang="en-US">
              <a:solidFill>
                <a:srgbClr val="FF0000"/>
              </a:solidFill>
              <a:effectLst/>
            </a:endParaRPr>
          </a:p>
          <a:p>
            <a:r>
              <a:rPr lang="zh-CN" altLang="en-US"/>
              <a:t>重启</a:t>
            </a:r>
            <a:r>
              <a:rPr lang="en-US" altLang="zh-CN"/>
              <a:t>docker</a:t>
            </a:r>
            <a:r>
              <a:rPr lang="zh-CN" altLang="en-US"/>
              <a:t>服务</a:t>
            </a:r>
            <a:endParaRPr lang="zh-CN" altLang="en-US"/>
          </a:p>
          <a:p>
            <a:pPr lvl="1"/>
            <a:r>
              <a:rPr lang="zh-CN" altLang="en-US">
                <a:solidFill>
                  <a:srgbClr val="FF0000"/>
                </a:solidFill>
              </a:rPr>
              <a:t>systemctl restart docker</a:t>
            </a:r>
            <a:endParaRPr lang="zh-CN" altLang="en-US">
              <a:solidFill>
                <a:srgbClr val="FF0000"/>
              </a:solidFill>
            </a:endParaRPr>
          </a:p>
          <a:p>
            <a:pPr lvl="1"/>
            <a:r>
              <a:rPr lang="zh-CN" altLang="en-US">
                <a:solidFill>
                  <a:srgbClr val="FF0000"/>
                </a:solidFill>
              </a:rPr>
              <a:t>docker start registry</a:t>
            </a:r>
            <a:endParaRPr lang="zh-CN" altLang="en-US">
              <a:solidFill>
                <a:srgbClr val="FF0000"/>
              </a:solidFill>
            </a:endParaRPr>
          </a:p>
          <a:p>
            <a:endParaRPr lang="zh-CN" altLang="en-US">
              <a:solidFill>
                <a:srgbClr val="FF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sym typeface="+mn-ea"/>
              </a:rPr>
              <a:t>私有仓库 </a:t>
            </a:r>
            <a:r>
              <a:rPr lang="zh-CN" altLang="en-US"/>
              <a:t>镜像上传和下载</a:t>
            </a:r>
            <a:endParaRPr lang="zh-CN" altLang="en-US"/>
          </a:p>
        </p:txBody>
      </p:sp>
      <p:sp>
        <p:nvSpPr>
          <p:cNvPr id="4" name="内容占位符 3"/>
          <p:cNvSpPr/>
          <p:nvPr>
            <p:ph idx="1"/>
          </p:nvPr>
        </p:nvSpPr>
        <p:spPr/>
        <p:txBody>
          <a:bodyPr/>
          <a:p>
            <a:r>
              <a:rPr lang="zh-CN" altLang="en-US"/>
              <a:t>上传</a:t>
            </a:r>
            <a:endParaRPr lang="zh-CN" altLang="en-US"/>
          </a:p>
          <a:p>
            <a:pPr lvl="1"/>
            <a:r>
              <a:rPr lang="zh-CN" altLang="en-US"/>
              <a:t>标记镜像为私有仓库镜像</a:t>
            </a:r>
            <a:endParaRPr lang="zh-CN" altLang="en-US"/>
          </a:p>
          <a:p>
            <a:pPr lvl="2"/>
            <a:r>
              <a:rPr lang="zh-CN" altLang="en-US">
                <a:solidFill>
                  <a:srgbClr val="FF0000"/>
                </a:solidFill>
              </a:rPr>
              <a:t>docker tag centos:7 192.168.10.101:5000/centos:7</a:t>
            </a:r>
            <a:endParaRPr lang="zh-CN" altLang="en-US">
              <a:solidFill>
                <a:srgbClr val="FF0000"/>
              </a:solidFill>
            </a:endParaRPr>
          </a:p>
          <a:p>
            <a:pPr lvl="1"/>
            <a:r>
              <a:rPr lang="zh-CN" altLang="en-US"/>
              <a:t>使用</a:t>
            </a:r>
            <a:r>
              <a:rPr lang="en-US" altLang="zh-CN"/>
              <a:t>push</a:t>
            </a:r>
            <a:r>
              <a:rPr lang="zh-CN" altLang="en-US"/>
              <a:t>命令</a:t>
            </a:r>
            <a:r>
              <a:rPr lang="zh-CN" altLang="en-US"/>
              <a:t>上传镜像</a:t>
            </a:r>
            <a:endParaRPr lang="zh-CN" altLang="en-US"/>
          </a:p>
          <a:p>
            <a:pPr lvl="2"/>
            <a:r>
              <a:rPr lang="zh-CN" altLang="en-US">
                <a:solidFill>
                  <a:srgbClr val="FF0000"/>
                </a:solidFill>
              </a:rPr>
              <a:t>docker push 192.168.10.101:5000/centos:7</a:t>
            </a:r>
            <a:endParaRPr lang="zh-CN" altLang="en-US">
              <a:solidFill>
                <a:srgbClr val="FF0000"/>
              </a:solidFill>
            </a:endParaRPr>
          </a:p>
          <a:p>
            <a:r>
              <a:rPr lang="zh-CN" altLang="en-US"/>
              <a:t>下载</a:t>
            </a:r>
            <a:endParaRPr lang="zh-CN" altLang="en-US"/>
          </a:p>
          <a:p>
            <a:pPr lvl="1"/>
            <a:r>
              <a:rPr lang="zh-CN" altLang="en-US">
                <a:sym typeface="+mn-ea"/>
              </a:rPr>
              <a:t>使用</a:t>
            </a:r>
            <a:r>
              <a:rPr lang="en-US" altLang="zh-CN">
                <a:sym typeface="+mn-ea"/>
              </a:rPr>
              <a:t>pull</a:t>
            </a:r>
            <a:r>
              <a:rPr lang="zh-CN" altLang="en-US">
                <a:sym typeface="+mn-ea"/>
              </a:rPr>
              <a:t>命令</a:t>
            </a:r>
            <a:r>
              <a:rPr lang="zh-CN" altLang="en-US">
                <a:sym typeface="+mn-ea"/>
              </a:rPr>
              <a:t>下载镜像</a:t>
            </a:r>
            <a:endParaRPr lang="zh-CN" altLang="en-US">
              <a:sym typeface="+mn-ea"/>
            </a:endParaRPr>
          </a:p>
          <a:p>
            <a:pPr lvl="2"/>
            <a:r>
              <a:rPr lang="zh-CN" altLang="en-US">
                <a:solidFill>
                  <a:srgbClr val="FF0000"/>
                </a:solidFill>
              </a:rPr>
              <a:t>docker pull 192.168.10.101:5000/centos:7</a:t>
            </a:r>
            <a:endParaRPr lang="zh-CN" altLang="en-US">
              <a:solidFill>
                <a:srgbClr val="FF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矩形 14"/>
          <p:cNvSpPr/>
          <p:nvPr/>
        </p:nvSpPr>
        <p:spPr>
          <a:xfrm>
            <a:off x="1885950" y="3973195"/>
            <a:ext cx="7187565" cy="249555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宿主机</a:t>
            </a:r>
            <a:endParaRPr kumimoji="0" lang="zh-CN" altLang="en-US" sz="3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 name="标题 4"/>
          <p:cNvSpPr>
            <a:spLocks noGrp="1"/>
          </p:cNvSpPr>
          <p:nvPr>
            <p:ph type="title"/>
          </p:nvPr>
        </p:nvSpPr>
        <p:spPr/>
        <p:txBody>
          <a:bodyPr/>
          <a:p>
            <a:r>
              <a:rPr lang="en-US" altLang="zh-CN"/>
              <a:t>Docker </a:t>
            </a:r>
            <a:r>
              <a:rPr lang="zh-CN" altLang="en-US"/>
              <a:t>网络通讯方式</a:t>
            </a:r>
            <a:endParaRPr lang="en-US" altLang="zh-CN"/>
          </a:p>
        </p:txBody>
      </p:sp>
      <p:sp>
        <p:nvSpPr>
          <p:cNvPr id="9" name="矩形 8"/>
          <p:cNvSpPr/>
          <p:nvPr/>
        </p:nvSpPr>
        <p:spPr>
          <a:xfrm>
            <a:off x="1981200" y="1606550"/>
            <a:ext cx="2667000" cy="136525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容器</a:t>
            </a: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0" name="矩形 9"/>
          <p:cNvSpPr/>
          <p:nvPr/>
        </p:nvSpPr>
        <p:spPr>
          <a:xfrm>
            <a:off x="5935980" y="1632585"/>
            <a:ext cx="2667000" cy="136525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400" smtClean="0">
                <a:ln>
                  <a:noFill/>
                </a:ln>
                <a:solidFill>
                  <a:schemeClr val="tx1"/>
                </a:solidFill>
                <a:effectLst/>
                <a:latin typeface="Arial" panose="020B0604020202020204" pitchFamily="34" charset="0"/>
                <a:ea typeface="宋体" panose="02010600030101010101" pitchFamily="2" charset="-122"/>
                <a:sym typeface="+mn-ea"/>
              </a:rPr>
              <a:t>容器</a:t>
            </a:r>
            <a:r>
              <a:rPr lang="en-US" altLang="zh-CN" sz="2400" smtClean="0">
                <a:ln>
                  <a:noFill/>
                </a:ln>
                <a:solidFill>
                  <a:schemeClr val="tx1"/>
                </a:solidFill>
                <a:effectLst/>
                <a:latin typeface="Arial" panose="020B0604020202020204" pitchFamily="34" charset="0"/>
                <a:ea typeface="宋体" panose="02010600030101010101" pitchFamily="2" charset="-122"/>
                <a:sym typeface="+mn-ea"/>
              </a:rPr>
              <a:t>2</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1" name="矩形 10"/>
          <p:cNvSpPr/>
          <p:nvPr/>
        </p:nvSpPr>
        <p:spPr>
          <a:xfrm>
            <a:off x="2415540" y="2292985"/>
            <a:ext cx="1798320" cy="67881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etho</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172.17.0.2</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2" name="矩形 11"/>
          <p:cNvSpPr/>
          <p:nvPr/>
        </p:nvSpPr>
        <p:spPr>
          <a:xfrm>
            <a:off x="6431280" y="2319020"/>
            <a:ext cx="1798320" cy="67881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etho</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172.17.0.3</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3" name="矩形 12"/>
          <p:cNvSpPr/>
          <p:nvPr/>
        </p:nvSpPr>
        <p:spPr>
          <a:xfrm>
            <a:off x="4371340" y="4048760"/>
            <a:ext cx="2059940" cy="82677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docker0</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172.17.0.1</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6" name="矩形 15"/>
          <p:cNvSpPr/>
          <p:nvPr/>
        </p:nvSpPr>
        <p:spPr>
          <a:xfrm>
            <a:off x="4371340" y="5641975"/>
            <a:ext cx="2059940" cy="82677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eth1</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192.168.10.101</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17" name="直接连接符 16"/>
          <p:cNvCxnSpPr>
            <a:stCxn id="11" idx="2"/>
            <a:endCxn id="13" idx="0"/>
          </p:cNvCxnSpPr>
          <p:nvPr/>
        </p:nvCxnSpPr>
        <p:spPr>
          <a:xfrm>
            <a:off x="3314700" y="2971800"/>
            <a:ext cx="2086610" cy="1076960"/>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18" name="直接连接符 17"/>
          <p:cNvCxnSpPr>
            <a:stCxn id="12" idx="2"/>
            <a:endCxn id="13" idx="0"/>
          </p:cNvCxnSpPr>
          <p:nvPr/>
        </p:nvCxnSpPr>
        <p:spPr>
          <a:xfrm flipH="1">
            <a:off x="5401310" y="2997835"/>
            <a:ext cx="1929130" cy="1050925"/>
          </a:xfrm>
          <a:prstGeom prst="line">
            <a:avLst/>
          </a:prstGeom>
          <a:solidFill>
            <a:schemeClr val="accent1"/>
          </a:solidFill>
          <a:ln w="9525" cap="flat" cmpd="sng" algn="ctr">
            <a:solidFill>
              <a:schemeClr val="tx1"/>
            </a:solidFill>
            <a:prstDash val="solid"/>
            <a:round/>
            <a:headEnd type="none" w="med" len="med"/>
            <a:tailEnd type="none" w="med" len="med"/>
          </a:ln>
        </p:spPr>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 </a:t>
            </a:r>
            <a:r>
              <a:rPr lang="zh-CN" altLang="zh-CN"/>
              <a:t>容器</a:t>
            </a:r>
            <a:r>
              <a:rPr lang="zh-CN" altLang="en-US"/>
              <a:t>网络设置</a:t>
            </a:r>
            <a:endParaRPr lang="zh-CN" altLang="en-US"/>
          </a:p>
        </p:txBody>
      </p:sp>
      <p:sp>
        <p:nvSpPr>
          <p:cNvPr id="6" name="内容占位符 5"/>
          <p:cNvSpPr>
            <a:spLocks noGrp="1"/>
          </p:cNvSpPr>
          <p:nvPr>
            <p:ph idx="1"/>
          </p:nvPr>
        </p:nvSpPr>
        <p:spPr>
          <a:xfrm>
            <a:off x="609600" y="1330960"/>
            <a:ext cx="10972800" cy="5186680"/>
          </a:xfrm>
        </p:spPr>
        <p:txBody>
          <a:bodyPr/>
          <a:p>
            <a:pPr marL="0" indent="0">
              <a:buNone/>
            </a:pPr>
            <a:r>
              <a:rPr lang="en-US" altLang="zh-CN"/>
              <a:t>--dns </a:t>
            </a:r>
            <a:r>
              <a:rPr lang="zh-CN" altLang="zh-CN"/>
              <a:t>用于指定启动容器的</a:t>
            </a:r>
            <a:r>
              <a:rPr lang="en-US" altLang="zh-CN"/>
              <a:t>DNS</a:t>
            </a:r>
            <a:endParaRPr lang="en-US" altLang="zh-CN"/>
          </a:p>
          <a:p>
            <a:pPr marL="0" indent="0">
              <a:buNone/>
            </a:pPr>
            <a:r>
              <a:rPr lang="en-US" altLang="zh-CN"/>
              <a:t>--net </a:t>
            </a:r>
            <a:r>
              <a:rPr lang="zh-CN" altLang="en-US"/>
              <a:t>设置网络模式</a:t>
            </a:r>
            <a:endParaRPr lang="zh-CN" altLang="en-US"/>
          </a:p>
          <a:p>
            <a:pPr marL="971550" lvl="1" indent="-514350">
              <a:buAutoNum type="arabicPeriod"/>
            </a:pPr>
            <a:r>
              <a:rPr lang="en-US" altLang="zh-CN"/>
              <a:t>bridge  </a:t>
            </a:r>
            <a:r>
              <a:rPr lang="zh-CN" altLang="en-US"/>
              <a:t>：</a:t>
            </a:r>
            <a:r>
              <a:rPr lang="en-US" altLang="zh-CN"/>
              <a:t>docker</a:t>
            </a:r>
            <a:r>
              <a:rPr lang="zh-CN" altLang="en-US"/>
              <a:t>默认方式</a:t>
            </a:r>
            <a:endParaRPr lang="en-US" altLang="zh-CN"/>
          </a:p>
          <a:p>
            <a:pPr marL="971550" lvl="1" indent="-514350">
              <a:buAutoNum type="arabicPeriod"/>
            </a:pPr>
            <a:r>
              <a:rPr lang="en-US" altLang="zh-CN"/>
              <a:t>none  </a:t>
            </a:r>
            <a:r>
              <a:rPr lang="zh-CN" altLang="en-US"/>
              <a:t>：无网络</a:t>
            </a:r>
            <a:endParaRPr lang="en-US" altLang="zh-CN"/>
          </a:p>
          <a:p>
            <a:pPr marL="971550" lvl="1" indent="-514350">
              <a:buAutoNum type="arabicPeriod"/>
            </a:pPr>
            <a:r>
              <a:rPr lang="en-US" altLang="zh-CN">
                <a:sym typeface="+mn-ea"/>
              </a:rPr>
              <a:t>container	</a:t>
            </a:r>
            <a:r>
              <a:rPr lang="zh-CN" altLang="en-US">
                <a:sym typeface="+mn-ea"/>
              </a:rPr>
              <a:t>： 使用其他容器的网络</a:t>
            </a:r>
            <a:endParaRPr lang="en-US" altLang="zh-CN">
              <a:sym typeface="+mn-ea"/>
            </a:endParaRPr>
          </a:p>
          <a:p>
            <a:pPr marL="971550" lvl="1" indent="-514350">
              <a:buAutoNum type="arabicPeriod"/>
            </a:pPr>
            <a:r>
              <a:rPr lang="en-US" altLang="zh-CN">
                <a:sym typeface="+mn-ea"/>
              </a:rPr>
              <a:t>host</a:t>
            </a:r>
            <a:r>
              <a:rPr lang="zh-CN" altLang="en-US">
                <a:sym typeface="+mn-ea"/>
              </a:rPr>
              <a:t>： 容器使用</a:t>
            </a:r>
            <a:r>
              <a:rPr lang="en-US" altLang="zh-CN">
                <a:sym typeface="+mn-ea"/>
              </a:rPr>
              <a:t>Host</a:t>
            </a:r>
            <a:r>
              <a:rPr lang="zh-CN" altLang="en-US">
                <a:sym typeface="+mn-ea"/>
              </a:rPr>
              <a:t>的网络</a:t>
            </a:r>
            <a:endParaRPr lang="en-US" altLang="zh-CN"/>
          </a:p>
          <a:p>
            <a:pPr marL="514350" indent="-514350">
              <a:buNone/>
            </a:pPr>
            <a:r>
              <a:rPr lang="en-US" altLang="zh-CN">
                <a:sym typeface="+mn-ea"/>
              </a:rPr>
              <a:t>-p </a:t>
            </a:r>
            <a:r>
              <a:rPr lang="zh-CN" altLang="zh-CN">
                <a:sym typeface="+mn-ea"/>
              </a:rPr>
              <a:t>端口映射</a:t>
            </a:r>
            <a:endParaRPr lang="zh-CN" altLang="zh-CN">
              <a:sym typeface="+mn-ea"/>
            </a:endParaRPr>
          </a:p>
          <a:p>
            <a:pPr marL="514350" indent="-514350">
              <a:buNone/>
            </a:pPr>
            <a:r>
              <a:rPr lang="en-US" altLang="zh-CN">
                <a:sym typeface="+mn-ea"/>
              </a:rPr>
              <a:t>	-p &lt;HostPort&gt;:&lt;ContainerPort&gt;</a:t>
            </a:r>
            <a:endParaRPr lang="en-US" altLang="zh-CN">
              <a:sym typeface="+mn-ea"/>
            </a:endParaRPr>
          </a:p>
          <a:p>
            <a:pPr marL="514350" indent="-514350">
              <a:buNone/>
            </a:pPr>
            <a:r>
              <a:rPr lang="en-US" altLang="zh-CN">
                <a:solidFill>
                  <a:srgbClr val="FF0000"/>
                </a:solidFill>
                <a:sym typeface="+mn-ea"/>
              </a:rPr>
              <a:t>	docker port container</a:t>
            </a:r>
            <a:endParaRPr lang="en-US" altLang="zh-CN">
              <a:solidFill>
                <a:srgbClr val="FF0000"/>
              </a:solidFill>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p:txBody>
          <a:bodyPr/>
          <a:p>
            <a:r>
              <a:rPr lang="zh-CN" altLang="en-US" dirty="0">
                <a:sym typeface="+mn-ea"/>
              </a:rPr>
              <a:t>轻量级虚拟化技术 </a:t>
            </a:r>
            <a:r>
              <a:rPr lang="en-US" altLang="zh-CN" dirty="0">
                <a:sym typeface="+mn-ea"/>
              </a:rPr>
              <a:t>Docker</a:t>
            </a:r>
            <a:endParaRPr lang="en-US" altLang="zh-CN" dirty="0">
              <a:sym typeface="+mn-ea"/>
            </a:endParaRPr>
          </a:p>
        </p:txBody>
      </p:sp>
      <p:sp>
        <p:nvSpPr>
          <p:cNvPr id="8" name="内容占位符 7"/>
          <p:cNvSpPr>
            <a:spLocks noGrp="1"/>
          </p:cNvSpPr>
          <p:nvPr>
            <p:ph idx="1"/>
          </p:nvPr>
        </p:nvSpPr>
        <p:spPr>
          <a:xfrm>
            <a:off x="1981200" y="1600200"/>
            <a:ext cx="8229600" cy="4752975"/>
          </a:xfrm>
        </p:spPr>
        <p:txBody>
          <a:bodyPr/>
          <a:p>
            <a:pPr latinLnBrk="0">
              <a:lnSpc>
                <a:spcPct val="150000"/>
              </a:lnSpc>
              <a:spcBef>
                <a:spcPts val="0"/>
              </a:spcBef>
            </a:pPr>
            <a:r>
              <a:rPr lang="zh-CN" altLang="en-US"/>
              <a:t>Docker 是一个开源的应用容器引擎</a:t>
            </a:r>
            <a:endParaRPr lang="zh-CN" altLang="en-US"/>
          </a:p>
          <a:p>
            <a:pPr latinLnBrk="0">
              <a:lnSpc>
                <a:spcPct val="150000"/>
              </a:lnSpc>
              <a:spcBef>
                <a:spcPts val="0"/>
              </a:spcBef>
            </a:pPr>
            <a:r>
              <a:rPr lang="zh-CN" altLang="en-US"/>
              <a:t>应用自动部署到容器</a:t>
            </a:r>
            <a:endParaRPr lang="zh-CN" altLang="en-US"/>
          </a:p>
          <a:p>
            <a:pPr latinLnBrk="0">
              <a:lnSpc>
                <a:spcPct val="150000"/>
              </a:lnSpc>
              <a:spcBef>
                <a:spcPts val="0"/>
              </a:spcBef>
            </a:pPr>
            <a:r>
              <a:rPr lang="zh-CN" altLang="en-US"/>
              <a:t>容器是完全使用沙盒机制</a:t>
            </a:r>
            <a:endParaRPr lang="zh-CN" altLang="en-US"/>
          </a:p>
          <a:p>
            <a:pPr latinLnBrk="0">
              <a:lnSpc>
                <a:spcPct val="150000"/>
              </a:lnSpc>
              <a:spcBef>
                <a:spcPts val="0"/>
              </a:spcBef>
            </a:pPr>
            <a:r>
              <a:rPr lang="zh-CN" altLang="en-US"/>
              <a:t>几乎没有性能开销</a:t>
            </a:r>
            <a:endParaRPr lang="zh-CN" altLang="en-US"/>
          </a:p>
          <a:p>
            <a:pPr latinLnBrk="0">
              <a:lnSpc>
                <a:spcPct val="150000"/>
              </a:lnSpc>
              <a:spcBef>
                <a:spcPts val="0"/>
              </a:spcBef>
            </a:pPr>
            <a:r>
              <a:rPr lang="zh-CN" altLang="en-US"/>
              <a:t>基于</a:t>
            </a:r>
            <a:r>
              <a:rPr lang="en-US" altLang="zh-CN"/>
              <a:t>G</a:t>
            </a:r>
            <a:r>
              <a:rPr lang="zh-CN" altLang="en-US"/>
              <a:t>o语言并遵从 Apache2.0 协议开源</a:t>
            </a:r>
            <a:endParaRPr lang="zh-CN"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 </a:t>
            </a:r>
            <a:r>
              <a:rPr lang="zh-CN" altLang="en-US"/>
              <a:t>网络隔离方式</a:t>
            </a:r>
            <a:endParaRPr lang="zh-CN" altLang="en-US"/>
          </a:p>
        </p:txBody>
      </p:sp>
      <p:sp>
        <p:nvSpPr>
          <p:cNvPr id="6" name="内容占位符 5"/>
          <p:cNvSpPr>
            <a:spLocks noGrp="1"/>
          </p:cNvSpPr>
          <p:nvPr>
            <p:ph idx="1"/>
          </p:nvPr>
        </p:nvSpPr>
        <p:spPr/>
        <p:txBody>
          <a:bodyPr/>
          <a:p>
            <a:r>
              <a:rPr lang="en-US" altLang="zh-CN"/>
              <a:t>Docker</a:t>
            </a:r>
            <a:r>
              <a:rPr lang="zh-CN" altLang="en-US"/>
              <a:t>网络命令</a:t>
            </a:r>
            <a:endParaRPr lang="zh-CN" altLang="en-US"/>
          </a:p>
          <a:p>
            <a:pPr lvl="1"/>
            <a:r>
              <a:rPr lang="zh-CN" altLang="en-US" sz="2800"/>
              <a:t>查看</a:t>
            </a:r>
            <a:r>
              <a:rPr lang="en-US" altLang="zh-CN" sz="2800"/>
              <a:t>docker</a:t>
            </a:r>
            <a:r>
              <a:rPr lang="zh-CN" altLang="en-US" sz="2800"/>
              <a:t>网络</a:t>
            </a:r>
            <a:endParaRPr lang="zh-CN" altLang="en-US"/>
          </a:p>
          <a:p>
            <a:pPr lvl="2"/>
            <a:r>
              <a:rPr lang="en-US" altLang="zh-CN"/>
              <a:t>docker network  ls</a:t>
            </a:r>
            <a:endParaRPr lang="en-US" altLang="zh-CN"/>
          </a:p>
          <a:p>
            <a:pPr lvl="1"/>
            <a:r>
              <a:rPr lang="zh-CN" altLang="en-US"/>
              <a:t>创建网络</a:t>
            </a:r>
            <a:endParaRPr lang="zh-CN" altLang="en-US"/>
          </a:p>
          <a:p>
            <a:pPr lvl="2"/>
            <a:r>
              <a:rPr lang="en-US" altLang="zh-CN"/>
              <a:t>docker network create -d bridge </a:t>
            </a:r>
            <a:r>
              <a:rPr lang="zh-CN" altLang="en-US"/>
              <a:t>网络名</a:t>
            </a:r>
            <a:endParaRPr lang="zh-CN" altLang="en-US"/>
          </a:p>
          <a:p>
            <a:pPr lvl="1"/>
            <a:r>
              <a:rPr lang="zh-CN" altLang="en-US"/>
              <a:t>启动容器</a:t>
            </a:r>
            <a:endParaRPr lang="zh-CN" altLang="en-US"/>
          </a:p>
          <a:p>
            <a:pPr lvl="2"/>
            <a:r>
              <a:rPr lang="en-US" altLang="zh-CN"/>
              <a:t>docker</a:t>
            </a:r>
            <a:r>
              <a:rPr lang="zh-CN" altLang="zh-CN"/>
              <a:t> </a:t>
            </a:r>
            <a:r>
              <a:rPr lang="en-US" altLang="zh-CN"/>
              <a:t>run ...  --network=lamp ...</a:t>
            </a:r>
            <a:endParaRPr lang="zh-CN" altLang="en-US"/>
          </a:p>
          <a:p>
            <a:pPr lvl="1"/>
            <a:endParaRPr lang="zh-CN" altLang="en-US"/>
          </a:p>
          <a:p>
            <a:pPr lvl="1"/>
            <a:endParaRPr lang="zh-CN" altLang="en-US"/>
          </a:p>
          <a:p>
            <a:pPr lvl="1"/>
            <a:endParaRPr lang="zh-CN"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a:t>
            </a:r>
            <a:r>
              <a:rPr lang="zh-CN" altLang="en-US"/>
              <a:t> 资源限制</a:t>
            </a:r>
            <a:endParaRPr lang="zh-CN" altLang="en-US"/>
          </a:p>
        </p:txBody>
      </p:sp>
      <p:sp>
        <p:nvSpPr>
          <p:cNvPr id="6" name="内容占位符 5"/>
          <p:cNvSpPr>
            <a:spLocks noGrp="1"/>
          </p:cNvSpPr>
          <p:nvPr>
            <p:ph idx="1"/>
          </p:nvPr>
        </p:nvSpPr>
        <p:spPr/>
        <p:txBody>
          <a:bodyPr/>
          <a:p>
            <a:pPr indent="0" latinLnBrk="0">
              <a:lnSpc>
                <a:spcPct val="150000"/>
              </a:lnSpc>
              <a:spcBef>
                <a:spcPts val="0"/>
              </a:spcBef>
            </a:pPr>
            <a:r>
              <a:rPr lang="en-US" altLang="zh-CN"/>
              <a:t>CGroup</a:t>
            </a:r>
            <a:r>
              <a:rPr lang="zh-CN" altLang="en-US"/>
              <a:t>是容器实现资源管理的底层技术</a:t>
            </a:r>
            <a:endParaRPr lang="en-US" altLang="zh-CN"/>
          </a:p>
          <a:p>
            <a:pPr marL="1200150" lvl="1" indent="-457200" latinLnBrk="0">
              <a:lnSpc>
                <a:spcPct val="150000"/>
              </a:lnSpc>
              <a:spcBef>
                <a:spcPts val="0"/>
              </a:spcBef>
              <a:buFont typeface="Wingdings" panose="05000000000000000000" charset="0"/>
              <a:buChar char="Ø"/>
            </a:pPr>
            <a:r>
              <a:rPr lang="en-US" altLang="zh-CN"/>
              <a:t>Memory</a:t>
            </a:r>
            <a:r>
              <a:rPr lang="zh-CN" altLang="en-US"/>
              <a:t>， </a:t>
            </a:r>
            <a:r>
              <a:rPr lang="en-US" altLang="zh-CN"/>
              <a:t>CPU</a:t>
            </a:r>
            <a:r>
              <a:rPr lang="zh-CN" altLang="en-US"/>
              <a:t>， </a:t>
            </a:r>
            <a:r>
              <a:rPr lang="en-US" altLang="zh-CN"/>
              <a:t>Block</a:t>
            </a:r>
            <a:r>
              <a:rPr lang="zh-CN" altLang="zh-CN"/>
              <a:t> </a:t>
            </a:r>
            <a:r>
              <a:rPr lang="en-US" altLang="zh-CN"/>
              <a:t>I/O</a:t>
            </a:r>
            <a:endParaRPr lang="en-US" altLang="zh-CN"/>
          </a:p>
          <a:p>
            <a:pPr indent="0" latinLnBrk="0">
              <a:lnSpc>
                <a:spcPct val="150000"/>
              </a:lnSpc>
            </a:pPr>
            <a:r>
              <a:rPr lang="en-US" altLang="zh-CN"/>
              <a:t>OOME</a:t>
            </a:r>
            <a:r>
              <a:rPr lang="zh-CN" altLang="en-US"/>
              <a:t>：</a:t>
            </a:r>
            <a:r>
              <a:rPr lang="en-US" altLang="zh-CN"/>
              <a:t>out</a:t>
            </a:r>
            <a:r>
              <a:rPr lang="zh-CN" altLang="zh-CN"/>
              <a:t> </a:t>
            </a:r>
            <a:r>
              <a:rPr lang="en-US" altLang="zh-CN"/>
              <a:t>of memory exception</a:t>
            </a:r>
            <a:endParaRPr lang="en-US" altLang="zh-CN"/>
          </a:p>
          <a:p>
            <a:pPr marL="1200150" lvl="1" indent="-457200" latinLnBrk="0">
              <a:lnSpc>
                <a:spcPct val="150000"/>
              </a:lnSpc>
              <a:buFont typeface="Wingdings" panose="05000000000000000000" charset="0"/>
              <a:buChar char="Ø"/>
            </a:pPr>
            <a:r>
              <a:rPr lang="zh-CN" altLang="zh-CN"/>
              <a:t>一旦发生异常，用户空间进程可能被</a:t>
            </a:r>
            <a:r>
              <a:rPr lang="en-US" altLang="zh-CN"/>
              <a:t>kill</a:t>
            </a:r>
            <a:endParaRPr lang="en-US" altLang="zh-CN"/>
          </a:p>
          <a:p>
            <a:pPr marL="1200150" lvl="1" indent="-457200" latinLnBrk="0">
              <a:lnSpc>
                <a:spcPct val="150000"/>
              </a:lnSpc>
              <a:buFont typeface="Wingdings" panose="05000000000000000000" charset="0"/>
              <a:buChar char="Ø"/>
            </a:pPr>
            <a:r>
              <a:rPr lang="en-US" altLang="zh-CN"/>
              <a:t>Docker daemon </a:t>
            </a:r>
            <a:r>
              <a:rPr lang="zh-CN" altLang="en-US"/>
              <a:t>调整了优先级，避免被内核关闭</a:t>
            </a:r>
            <a:endParaRPr lang="en-US" altLang="zh-CN"/>
          </a:p>
          <a:p>
            <a:pPr marL="800100" indent="-457200" latinLnBrk="0">
              <a:lnSpc>
                <a:spcPct val="150000"/>
              </a:lnSpc>
            </a:pPr>
            <a:endParaRPr lang="en-US" altLang="zh-CN"/>
          </a:p>
          <a:p>
            <a:pPr indent="0" latinLnBrk="0">
              <a:lnSpc>
                <a:spcPct val="150000"/>
              </a:lnSpc>
            </a:pPr>
            <a:endParaRPr lang="en-US" altLang="zh-CN"/>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 </a:t>
            </a:r>
            <a:r>
              <a:rPr lang="zh-CN" altLang="en-US"/>
              <a:t>内存限制</a:t>
            </a:r>
            <a:endParaRPr lang="zh-CN" altLang="en-US"/>
          </a:p>
        </p:txBody>
      </p:sp>
      <p:sp>
        <p:nvSpPr>
          <p:cNvPr id="6" name="内容占位符 5"/>
          <p:cNvSpPr>
            <a:spLocks noGrp="1"/>
          </p:cNvSpPr>
          <p:nvPr>
            <p:ph idx="1"/>
          </p:nvPr>
        </p:nvSpPr>
        <p:spPr>
          <a:xfrm>
            <a:off x="609600" y="1303020"/>
            <a:ext cx="10972800" cy="4525963"/>
          </a:xfrm>
        </p:spPr>
        <p:txBody>
          <a:bodyPr/>
          <a:p>
            <a:r>
              <a:rPr lang="zh-CN" altLang="en-US"/>
              <a:t>为应用内存压力测试，然后才能进入生产环境</a:t>
            </a:r>
            <a:endParaRPr lang="zh-CN" altLang="en-US"/>
          </a:p>
          <a:p>
            <a:r>
              <a:rPr lang="zh-CN" altLang="en-US"/>
              <a:t>监控系统，一旦通过监控发现资源不足，及时调整 </a:t>
            </a:r>
            <a:endParaRPr lang="zh-CN" altLang="en-US"/>
          </a:p>
          <a:p>
            <a:r>
              <a:rPr lang="zh-CN" altLang="en-US"/>
              <a:t>参数设置：</a:t>
            </a:r>
            <a:endParaRPr lang="zh-CN" altLang="en-US"/>
          </a:p>
          <a:p>
            <a:pPr lvl="1">
              <a:buFont typeface="Wingdings" panose="05000000000000000000" charset="0"/>
              <a:buChar char="Ø"/>
            </a:pPr>
            <a:r>
              <a:rPr lang="zh-CN" altLang="en-US"/>
              <a:t> </a:t>
            </a:r>
            <a:r>
              <a:rPr lang="en-US" altLang="zh-CN"/>
              <a:t>--memory </a:t>
            </a:r>
            <a:r>
              <a:rPr lang="zh-CN" altLang="en-US"/>
              <a:t>：容器能使用的最大</a:t>
            </a:r>
            <a:r>
              <a:rPr lang="zh-CN" altLang="zh-CN"/>
              <a:t>内大小</a:t>
            </a:r>
            <a:endParaRPr lang="zh-CN" altLang="zh-CN"/>
          </a:p>
          <a:p>
            <a:pPr lvl="1">
              <a:buFont typeface="Wingdings" panose="05000000000000000000" charset="0"/>
              <a:buChar char="Ø"/>
            </a:pPr>
            <a:r>
              <a:rPr lang="zh-CN" altLang="en-US"/>
              <a:t> </a:t>
            </a:r>
            <a:r>
              <a:rPr lang="en-US" altLang="zh-CN"/>
              <a:t>--memory-swap</a:t>
            </a:r>
            <a:r>
              <a:rPr lang="zh-CN" altLang="en-US"/>
              <a:t>：容器能使用的</a:t>
            </a:r>
            <a:r>
              <a:rPr lang="en-US" altLang="zh-CN"/>
              <a:t>swap</a:t>
            </a:r>
            <a:r>
              <a:rPr lang="zh-CN" altLang="en-US"/>
              <a:t>大小 </a:t>
            </a:r>
            <a:endParaRPr lang="zh-CN" altLang="en-US"/>
          </a:p>
          <a:p>
            <a:endParaRPr lang="zh-CN" altLang="en-US"/>
          </a:p>
          <a:p>
            <a:endParaRPr lang="zh-CN" altLang="en-US"/>
          </a:p>
          <a:p>
            <a:endParaRPr lang="zh-CN" altLang="en-US"/>
          </a:p>
        </p:txBody>
      </p:sp>
      <p:pic>
        <p:nvPicPr>
          <p:cNvPr id="2" name="图片 1"/>
          <p:cNvPicPr>
            <a:picLocks noChangeAspect="1"/>
          </p:cNvPicPr>
          <p:nvPr/>
        </p:nvPicPr>
        <p:blipFill>
          <a:blip r:embed="rId1"/>
          <a:stretch>
            <a:fillRect/>
          </a:stretch>
        </p:blipFill>
        <p:spPr>
          <a:xfrm>
            <a:off x="1524000" y="4201160"/>
            <a:ext cx="8493760" cy="2412365"/>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 CPU</a:t>
            </a:r>
            <a:r>
              <a:rPr lang="zh-CN" altLang="en-US"/>
              <a:t>限制</a:t>
            </a:r>
            <a:endParaRPr lang="zh-CN" altLang="en-US"/>
          </a:p>
        </p:txBody>
      </p:sp>
      <p:sp>
        <p:nvSpPr>
          <p:cNvPr id="6" name="内容占位符 5"/>
          <p:cNvSpPr>
            <a:spLocks noGrp="1"/>
          </p:cNvSpPr>
          <p:nvPr>
            <p:ph idx="1"/>
          </p:nvPr>
        </p:nvSpPr>
        <p:spPr/>
        <p:txBody>
          <a:bodyPr/>
          <a:p>
            <a:pPr indent="0" latinLnBrk="0">
              <a:lnSpc>
                <a:spcPct val="150000"/>
              </a:lnSpc>
              <a:spcBef>
                <a:spcPts val="0"/>
              </a:spcBef>
            </a:pPr>
            <a:r>
              <a:rPr lang="zh-CN" altLang="en-US"/>
              <a:t>可以在多核系统上限制容器使用哪些虚拟</a:t>
            </a:r>
            <a:r>
              <a:rPr lang="en-US" altLang="zh-CN"/>
              <a:t>CPU</a:t>
            </a:r>
            <a:endParaRPr lang="en-US" altLang="zh-CN"/>
          </a:p>
          <a:p>
            <a:pPr lvl="1" indent="0" latinLnBrk="0">
              <a:lnSpc>
                <a:spcPct val="150000"/>
              </a:lnSpc>
              <a:spcBef>
                <a:spcPts val="0"/>
              </a:spcBef>
            </a:pPr>
            <a:r>
              <a:rPr lang="zh-CN" altLang="en-US"/>
              <a:t>设置容器使用</a:t>
            </a:r>
            <a:r>
              <a:rPr lang="en-US" altLang="zh-CN"/>
              <a:t>CPU</a:t>
            </a:r>
            <a:r>
              <a:rPr lang="zh-CN" altLang="en-US"/>
              <a:t>的时间比例</a:t>
            </a:r>
            <a:endParaRPr lang="zh-CN" altLang="en-US"/>
          </a:p>
          <a:p>
            <a:pPr lvl="1" indent="0" latinLnBrk="0">
              <a:lnSpc>
                <a:spcPct val="150000"/>
              </a:lnSpc>
              <a:spcBef>
                <a:spcPts val="0"/>
              </a:spcBef>
            </a:pPr>
            <a:r>
              <a:rPr lang="zh-CN" altLang="en-US"/>
              <a:t>设置容器在每个调度周期内最多使用</a:t>
            </a:r>
            <a:r>
              <a:rPr lang="en-US" altLang="zh-CN"/>
              <a:t>CPU</a:t>
            </a:r>
            <a:r>
              <a:rPr lang="zh-CN" altLang="en-US"/>
              <a:t>时间</a:t>
            </a:r>
            <a:endParaRPr lang="zh-CN"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 CPU</a:t>
            </a:r>
            <a:r>
              <a:rPr lang="zh-CN" altLang="en-US"/>
              <a:t>限制参数设置</a:t>
            </a:r>
            <a:endParaRPr lang="zh-CN" altLang="en-US"/>
          </a:p>
        </p:txBody>
      </p:sp>
      <p:sp>
        <p:nvSpPr>
          <p:cNvPr id="6" name="内容占位符 5"/>
          <p:cNvSpPr>
            <a:spLocks noGrp="1"/>
          </p:cNvSpPr>
          <p:nvPr>
            <p:ph idx="1"/>
          </p:nvPr>
        </p:nvSpPr>
        <p:spPr>
          <a:xfrm>
            <a:off x="609600" y="1600200"/>
            <a:ext cx="10972800" cy="5173345"/>
          </a:xfrm>
        </p:spPr>
        <p:txBody>
          <a:bodyPr/>
          <a:p>
            <a:r>
              <a:rPr lang="en-US" altLang="zh-CN"/>
              <a:t>--cpuset-cpus=”” </a:t>
            </a:r>
            <a:r>
              <a:rPr lang="zh-CN" altLang="zh-CN"/>
              <a:t>允许使用的</a:t>
            </a:r>
            <a:r>
              <a:rPr lang="en-US" altLang="zh-CN"/>
              <a:t>CPU</a:t>
            </a:r>
            <a:r>
              <a:rPr lang="zh-CN" altLang="en-US"/>
              <a:t>集 </a:t>
            </a:r>
            <a:r>
              <a:rPr lang="en-US" altLang="zh-CN"/>
              <a:t>0 1 2 3</a:t>
            </a:r>
            <a:endParaRPr lang="zh-CN" altLang="en-US"/>
          </a:p>
          <a:p>
            <a:r>
              <a:rPr lang="en-US" altLang="zh-CN"/>
              <a:t>--cpu-shares =0  CPU</a:t>
            </a:r>
            <a:r>
              <a:rPr lang="zh-CN" altLang="en-US"/>
              <a:t>允许共享和值，默认</a:t>
            </a:r>
            <a:r>
              <a:rPr lang="en-US" altLang="zh-CN"/>
              <a:t>1024</a:t>
            </a:r>
            <a:endParaRPr lang="en-US" altLang="zh-CN"/>
          </a:p>
          <a:p>
            <a:r>
              <a:rPr lang="en-US" altLang="zh-CN"/>
              <a:t>--cpu-period=0 </a:t>
            </a:r>
            <a:r>
              <a:rPr lang="zh-CN" altLang="en-US"/>
              <a:t>调用周期 </a:t>
            </a:r>
            <a:r>
              <a:rPr lang="en-US" altLang="zh-CN"/>
              <a:t>1000~1000000</a:t>
            </a:r>
            <a:endParaRPr lang="en-US" altLang="zh-CN"/>
          </a:p>
          <a:p>
            <a:r>
              <a:rPr lang="en-US" altLang="zh-CN"/>
              <a:t>--cpu-quota=0 </a:t>
            </a:r>
            <a:r>
              <a:rPr lang="zh-CN" altLang="zh-CN"/>
              <a:t>设置每个周期内容使用</a:t>
            </a:r>
            <a:r>
              <a:rPr lang="en-US" altLang="zh-CN"/>
              <a:t>CPU</a:t>
            </a:r>
            <a:r>
              <a:rPr lang="zh-CN" altLang="en-US"/>
              <a:t>时间，必须大于等于</a:t>
            </a:r>
            <a:r>
              <a:rPr lang="en-US" altLang="zh-CN"/>
              <a:t>1000</a:t>
            </a:r>
            <a:endParaRPr lang="en-US" altLang="zh-CN"/>
          </a:p>
          <a:p>
            <a:r>
              <a:rPr lang="en-US" altLang="zh-CN"/>
              <a:t>--cpus </a:t>
            </a:r>
            <a:r>
              <a:rPr lang="zh-CN" altLang="en-US"/>
              <a:t>限制容器使用主机</a:t>
            </a:r>
            <a:r>
              <a:rPr lang="en-US" altLang="zh-CN"/>
              <a:t>CPU</a:t>
            </a:r>
            <a:r>
              <a:rPr lang="zh-CN" altLang="en-US"/>
              <a:t>个数，可以是小数</a:t>
            </a:r>
            <a:endParaRPr lang="zh-CN" altLang="en-US"/>
          </a:p>
          <a:p>
            <a:endParaRPr lang="en-US" altLang="zh-CN" sz="2400">
              <a:solidFill>
                <a:srgbClr val="FF0000"/>
              </a:solidFill>
            </a:endParaRPr>
          </a:p>
          <a:p>
            <a:r>
              <a:rPr lang="en-US" altLang="zh-CN" sz="2400">
                <a:solidFill>
                  <a:srgbClr val="FF0000"/>
                </a:solidFill>
              </a:rPr>
              <a:t>docker</a:t>
            </a:r>
            <a:r>
              <a:rPr lang="zh-CN" altLang="zh-CN" sz="2400">
                <a:solidFill>
                  <a:srgbClr val="FF0000"/>
                </a:solidFill>
              </a:rPr>
              <a:t> </a:t>
            </a:r>
            <a:r>
              <a:rPr lang="en-US" altLang="zh-CN" sz="2400">
                <a:solidFill>
                  <a:srgbClr val="FF0000"/>
                </a:solidFill>
              </a:rPr>
              <a:t>run -it --cpu-period=50000 --cpu-quota=25000 centos</a:t>
            </a:r>
            <a:endParaRPr lang="en-US" altLang="zh-CN" sz="2400">
              <a:solidFill>
                <a:srgbClr val="FF0000"/>
              </a:solidFill>
            </a:endParaRPr>
          </a:p>
          <a:p>
            <a:r>
              <a:rPr lang="en-US" altLang="zh-CN" sz="2400">
                <a:solidFill>
                  <a:srgbClr val="FF0000"/>
                </a:solidFill>
                <a:sym typeface="+mn-ea"/>
              </a:rPr>
              <a:t>docker</a:t>
            </a:r>
            <a:r>
              <a:rPr lang="zh-CN" altLang="zh-CN" sz="2400">
                <a:solidFill>
                  <a:srgbClr val="FF0000"/>
                </a:solidFill>
                <a:sym typeface="+mn-ea"/>
              </a:rPr>
              <a:t> </a:t>
            </a:r>
            <a:r>
              <a:rPr lang="en-US" altLang="zh-CN" sz="2400">
                <a:solidFill>
                  <a:srgbClr val="FF0000"/>
                </a:solidFill>
                <a:sym typeface="+mn-ea"/>
              </a:rPr>
              <a:t>run -it --cpu-period=10000 --cpu-quota=20000 centos</a:t>
            </a:r>
            <a:endParaRPr lang="en-US" altLang="zh-CN" sz="2400"/>
          </a:p>
          <a:p>
            <a:pPr marL="0" indent="0">
              <a:buNone/>
            </a:pPr>
            <a:endParaRPr lang="en-US" altLang="zh-CN" sz="24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Docker </a:t>
            </a:r>
            <a:r>
              <a:rPr lang="zh-CN" altLang="en-US"/>
              <a:t>资源限制实验</a:t>
            </a:r>
            <a:endParaRPr lang="zh-CN" altLang="en-US"/>
          </a:p>
        </p:txBody>
      </p:sp>
      <p:sp>
        <p:nvSpPr>
          <p:cNvPr id="6" name="内容占位符 5"/>
          <p:cNvSpPr>
            <a:spLocks noGrp="1"/>
          </p:cNvSpPr>
          <p:nvPr>
            <p:ph idx="1"/>
          </p:nvPr>
        </p:nvSpPr>
        <p:spPr>
          <a:xfrm>
            <a:off x="609600" y="1600200"/>
            <a:ext cx="11476990" cy="4526280"/>
          </a:xfrm>
        </p:spPr>
        <p:txBody>
          <a:bodyPr/>
          <a:p>
            <a:r>
              <a:rPr lang="en-US" altLang="zh-CN">
                <a:solidFill>
                  <a:srgbClr val="FF0000"/>
                </a:solidFill>
              </a:rPr>
              <a:t>docker run --name=stress -it --rm -m 256m  lorel/docker-stress-ng:latest stress -vm 2 </a:t>
            </a:r>
            <a:endParaRPr lang="en-US" altLang="zh-CN">
              <a:solidFill>
                <a:srgbClr val="FF0000"/>
              </a:solidFill>
            </a:endParaRPr>
          </a:p>
          <a:p>
            <a:endParaRPr lang="en-US" altLang="zh-CN">
              <a:solidFill>
                <a:srgbClr val="FF0000"/>
              </a:solidFill>
            </a:endParaRPr>
          </a:p>
          <a:p>
            <a:r>
              <a:rPr lang="en-US" altLang="zh-CN">
                <a:solidFill>
                  <a:srgbClr val="FF0000"/>
                </a:solidFill>
              </a:rPr>
              <a:t>docker run --name=stress -it --rm --cpus 2   lorel/docker-stress-ng:latest stress --cpu 8  </a:t>
            </a:r>
            <a:endParaRPr lang="en-US" altLang="zh-CN">
              <a:solidFill>
                <a:srgbClr val="FF0000"/>
              </a:solidFill>
            </a:endParaRPr>
          </a:p>
          <a:p>
            <a:endParaRPr lang="en-US" altLang="zh-CN">
              <a:solidFill>
                <a:srgbClr val="FF0000"/>
              </a:solidFill>
            </a:endParaRPr>
          </a:p>
          <a:p>
            <a:r>
              <a:rPr lang="en-US" altLang="zh-CN">
                <a:solidFill>
                  <a:srgbClr val="FF0000"/>
                </a:solidFill>
              </a:rPr>
              <a:t>docker run --name=stress -it --rm --cpuset-cpus 0   lorel/docker-stress-ng:latest stress --cpu 8 </a:t>
            </a:r>
            <a:endParaRPr lang="en-US" altLang="zh-CN">
              <a:solidFill>
                <a:srgbClr val="FF00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CI/CD开发测流水线</a:t>
            </a:r>
            <a:endParaRPr lang="zh-CN" altLang="en-US"/>
          </a:p>
        </p:txBody>
      </p:sp>
      <p:graphicFrame>
        <p:nvGraphicFramePr>
          <p:cNvPr id="8" name="对象 7"/>
          <p:cNvGraphicFramePr/>
          <p:nvPr/>
        </p:nvGraphicFramePr>
        <p:xfrm>
          <a:off x="1510665" y="1200150"/>
          <a:ext cx="9170035" cy="5405120"/>
        </p:xfrm>
        <a:graphic>
          <a:graphicData uri="http://schemas.openxmlformats.org/presentationml/2006/ole">
            <mc:AlternateContent xmlns:mc="http://schemas.openxmlformats.org/markup-compatibility/2006">
              <mc:Choice xmlns:v="urn:schemas-microsoft-com:vml" Requires="v">
                <p:oleObj spid="_x0000_s9" name="" r:id="rId1" imgW="9163050" imgH="5400675" progId="Paint.Picture">
                  <p:embed/>
                </p:oleObj>
              </mc:Choice>
              <mc:Fallback>
                <p:oleObj name="" r:id="rId1" imgW="9163050" imgH="5400675" progId="Paint.Picture">
                  <p:embed/>
                  <p:pic>
                    <p:nvPicPr>
                      <p:cNvPr id="0" name="图片 8"/>
                      <p:cNvPicPr/>
                      <p:nvPr/>
                    </p:nvPicPr>
                    <p:blipFill>
                      <a:blip r:embed="rId2"/>
                      <a:stretch>
                        <a:fillRect/>
                      </a:stretch>
                    </p:blipFill>
                    <p:spPr>
                      <a:xfrm>
                        <a:off x="1510665" y="1200150"/>
                        <a:ext cx="9170035" cy="5405120"/>
                      </a:xfrm>
                      <a:prstGeom prst="rect">
                        <a:avLst/>
                      </a:prstGeom>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基于Docker和CI/CD</a:t>
            </a:r>
            <a:endParaRPr lang="zh-CN" altLang="en-US"/>
          </a:p>
        </p:txBody>
      </p:sp>
      <p:sp>
        <p:nvSpPr>
          <p:cNvPr id="6" name="内容占位符 5"/>
          <p:cNvSpPr>
            <a:spLocks noGrp="1"/>
          </p:cNvSpPr>
          <p:nvPr>
            <p:ph idx="1"/>
          </p:nvPr>
        </p:nvSpPr>
        <p:spPr>
          <a:xfrm>
            <a:off x="561975" y="1428750"/>
            <a:ext cx="10439400" cy="1268730"/>
          </a:xfrm>
        </p:spPr>
        <p:txBody>
          <a:bodyPr/>
          <a:p>
            <a:r>
              <a:rPr lang="zh-CN" altLang="en-US"/>
              <a:t>CI 基本上包括了编码、构建、测试、打包、发版。</a:t>
            </a:r>
            <a:endParaRPr lang="zh-CN" altLang="en-US"/>
          </a:p>
          <a:p>
            <a:r>
              <a:rPr lang="zh-CN" altLang="en-US"/>
              <a:t>CD 基本上主要就是发布</a:t>
            </a:r>
            <a:endParaRPr lang="zh-CN" altLang="en-US"/>
          </a:p>
        </p:txBody>
      </p:sp>
      <p:graphicFrame>
        <p:nvGraphicFramePr>
          <p:cNvPr id="2" name="对象 1"/>
          <p:cNvGraphicFramePr/>
          <p:nvPr/>
        </p:nvGraphicFramePr>
        <p:xfrm>
          <a:off x="930275" y="2598420"/>
          <a:ext cx="9150350" cy="4211320"/>
        </p:xfrm>
        <a:graphic>
          <a:graphicData uri="http://schemas.openxmlformats.org/presentationml/2006/ole">
            <mc:AlternateContent xmlns:mc="http://schemas.openxmlformats.org/markup-compatibility/2006">
              <mc:Choice xmlns:v="urn:schemas-microsoft-com:vml" Requires="v">
                <p:oleObj spid="_x0000_s3" name="" r:id="rId1" imgW="10314940" imgH="5924550" progId="Paint.Picture">
                  <p:embed/>
                </p:oleObj>
              </mc:Choice>
              <mc:Fallback>
                <p:oleObj name="" r:id="rId1" imgW="10314940" imgH="5924550" progId="Paint.Picture">
                  <p:embed/>
                  <p:pic>
                    <p:nvPicPr>
                      <p:cNvPr id="0" name="图片 5"/>
                      <p:cNvPicPr/>
                      <p:nvPr/>
                    </p:nvPicPr>
                    <p:blipFill>
                      <a:blip r:embed="rId2"/>
                      <a:stretch>
                        <a:fillRect/>
                      </a:stretch>
                    </p:blipFill>
                    <p:spPr>
                      <a:xfrm>
                        <a:off x="930275" y="2598420"/>
                        <a:ext cx="9150350" cy="4211320"/>
                      </a:xfrm>
                      <a:prstGeom prst="rect">
                        <a:avLst/>
                      </a:prstGeom>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sym typeface="+mn-ea"/>
              </a:rPr>
              <a:t>Docker</a:t>
            </a:r>
            <a:r>
              <a:rPr lang="zh-CN" altLang="zh-CN">
                <a:sym typeface="+mn-ea"/>
              </a:rPr>
              <a:t>和</a:t>
            </a:r>
            <a:r>
              <a:rPr lang="en-US" altLang="zh-CN">
                <a:sym typeface="+mn-ea"/>
              </a:rPr>
              <a:t>DevOps</a:t>
            </a:r>
            <a:r>
              <a:rPr lang="zh-CN" altLang="en-US">
                <a:sym typeface="+mn-ea"/>
              </a:rPr>
              <a:t>（Development</a:t>
            </a:r>
            <a:r>
              <a:rPr lang="en-US" altLang="zh-CN">
                <a:sym typeface="+mn-ea"/>
              </a:rPr>
              <a:t>/</a:t>
            </a:r>
            <a:r>
              <a:rPr lang="zh-CN" altLang="en-US">
                <a:sym typeface="+mn-ea"/>
              </a:rPr>
              <a:t>Operations）</a:t>
            </a:r>
            <a:endParaRPr lang="zh-CN" altLang="en-US">
              <a:sym typeface="+mn-ea"/>
            </a:endParaRPr>
          </a:p>
        </p:txBody>
      </p:sp>
      <p:sp>
        <p:nvSpPr>
          <p:cNvPr id="6" name="内容占位符 5"/>
          <p:cNvSpPr>
            <a:spLocks noGrp="1"/>
          </p:cNvSpPr>
          <p:nvPr>
            <p:ph idx="1"/>
          </p:nvPr>
        </p:nvSpPr>
        <p:spPr>
          <a:xfrm>
            <a:off x="561975" y="1428750"/>
            <a:ext cx="10439400" cy="5210810"/>
          </a:xfrm>
        </p:spPr>
        <p:txBody>
          <a:bodyPr/>
          <a:p>
            <a:pPr latinLnBrk="0">
              <a:lnSpc>
                <a:spcPct val="150000"/>
              </a:lnSpc>
              <a:spcBef>
                <a:spcPts val="0"/>
              </a:spcBef>
            </a:pPr>
            <a:endParaRPr lang="en-US" altLang="zh-CN"/>
          </a:p>
          <a:p>
            <a:endParaRPr lang="en-US" altLang="zh-CN"/>
          </a:p>
        </p:txBody>
      </p:sp>
      <p:pic>
        <p:nvPicPr>
          <p:cNvPr id="2" name="图片 1"/>
          <p:cNvPicPr>
            <a:picLocks noChangeAspect="1"/>
          </p:cNvPicPr>
          <p:nvPr/>
        </p:nvPicPr>
        <p:blipFill>
          <a:blip r:embed="rId1"/>
          <a:stretch>
            <a:fillRect/>
          </a:stretch>
        </p:blipFill>
        <p:spPr>
          <a:xfrm>
            <a:off x="27940" y="2327910"/>
            <a:ext cx="12135485" cy="4380865"/>
          </a:xfrm>
          <a:prstGeom prst="rect">
            <a:avLst/>
          </a:prstGeom>
        </p:spPr>
      </p:pic>
      <p:sp>
        <p:nvSpPr>
          <p:cNvPr id="3" name="内容占位符 5"/>
          <p:cNvSpPr>
            <a:spLocks noGrp="1"/>
          </p:cNvSpPr>
          <p:nvPr/>
        </p:nvSpPr>
        <p:spPr>
          <a:xfrm>
            <a:off x="609600" y="1243330"/>
            <a:ext cx="10972800" cy="5465445"/>
          </a:xfrm>
          <a:prstGeom prst="rect">
            <a:avLst/>
          </a:prstGeom>
          <a:noFill/>
          <a:ln w="9525">
            <a:noFill/>
          </a:ln>
        </p:spPr>
        <p:txBody>
          <a:bodyPr anchor="t"/>
          <a:lstStyle>
            <a:lvl1pPr marL="342900" indent="-342900" algn="l" rtl="0" eaLnBrk="0" fontAlgn="base" hangingPunct="0">
              <a:spcBef>
                <a:spcPct val="20000"/>
              </a:spcBef>
              <a:spcAft>
                <a:spcPct val="0"/>
              </a:spcAft>
              <a:buChar char="•"/>
              <a:defRPr sz="3200">
                <a:solidFill>
                  <a:schemeClr val="tx1"/>
                </a:solidFill>
                <a:latin typeface="微软雅黑" panose="020B0503020204020204" charset="-122"/>
                <a:ea typeface="微软雅黑" panose="020B0503020204020204" charset="-122"/>
                <a:cs typeface="+mn-cs"/>
              </a:defRPr>
            </a:lvl1pPr>
            <a:lvl2pPr marL="742950" indent="-285750" algn="l" rtl="0" eaLnBrk="0" fontAlgn="base" hangingPunct="0">
              <a:spcBef>
                <a:spcPct val="20000"/>
              </a:spcBef>
              <a:spcAft>
                <a:spcPct val="0"/>
              </a:spcAft>
              <a:buChar char="–"/>
              <a:defRPr sz="2800">
                <a:solidFill>
                  <a:schemeClr val="tx1"/>
                </a:solidFill>
                <a:latin typeface="微软雅黑" panose="020B0503020204020204" charset="-122"/>
                <a:ea typeface="微软雅黑" panose="020B0503020204020204" charset="-122"/>
              </a:defRPr>
            </a:lvl2pPr>
            <a:lvl3pPr marL="1143000" indent="-228600" algn="l" rtl="0" eaLnBrk="0" fontAlgn="base" hangingPunct="0">
              <a:spcBef>
                <a:spcPct val="20000"/>
              </a:spcBef>
              <a:spcAft>
                <a:spcPct val="0"/>
              </a:spcAft>
              <a:buChar char="•"/>
              <a:defRPr sz="2400">
                <a:solidFill>
                  <a:schemeClr val="tx1"/>
                </a:solidFill>
                <a:latin typeface="微软雅黑" panose="020B0503020204020204" charset="-122"/>
                <a:ea typeface="微软雅黑" panose="020B0503020204020204" charset="-122"/>
              </a:defRPr>
            </a:lvl3pPr>
            <a:lvl4pPr marL="1600200" indent="-228600" algn="l" rtl="0" eaLnBrk="0" fontAlgn="base" hangingPunct="0">
              <a:spcBef>
                <a:spcPct val="20000"/>
              </a:spcBef>
              <a:spcAft>
                <a:spcPct val="0"/>
              </a:spcAft>
              <a:buChar char="–"/>
              <a:defRPr sz="2000">
                <a:solidFill>
                  <a:schemeClr val="tx1"/>
                </a:solidFill>
                <a:latin typeface="微软雅黑" panose="020B0503020204020204" charset="-122"/>
                <a:ea typeface="微软雅黑" panose="020B0503020204020204" charset="-122"/>
              </a:defRPr>
            </a:lvl4pPr>
            <a:lvl5pPr marL="2057400" indent="-228600" algn="l" rtl="0" eaLnBrk="0" fontAlgn="base" hangingPunct="0">
              <a:spcBef>
                <a:spcPct val="20000"/>
              </a:spcBef>
              <a:spcAft>
                <a:spcPct val="0"/>
              </a:spcAft>
              <a:buChar char="»"/>
              <a:defRPr sz="2000">
                <a:solidFill>
                  <a:schemeClr val="tx1"/>
                </a:solidFill>
                <a:latin typeface="微软雅黑" panose="020B0503020204020204" charset="-122"/>
                <a:ea typeface="微软雅黑" panose="020B0503020204020204" charset="-122"/>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indent="0" latinLnBrk="0">
              <a:lnSpc>
                <a:spcPct val="150000"/>
              </a:lnSpc>
              <a:spcBef>
                <a:spcPts val="0"/>
              </a:spcBef>
            </a:pPr>
            <a:r>
              <a:rPr lang="zh-CN" altLang="zh-CN" sz="4000">
                <a:solidFill>
                  <a:schemeClr val="tx1"/>
                </a:solidFill>
              </a:rPr>
              <a:t>全开源流水线构建</a:t>
            </a:r>
            <a:endParaRPr lang="en-US" altLang="zh-CN" sz="4000">
              <a:solidFill>
                <a:schemeClr val="tx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8" name="图片 7"/>
          <p:cNvPicPr>
            <a:picLocks noChangeAspect="1"/>
          </p:cNvPicPr>
          <p:nvPr/>
        </p:nvPicPr>
        <p:blipFill>
          <a:blip r:embed="rId1"/>
          <a:stretch>
            <a:fillRect/>
          </a:stretch>
        </p:blipFill>
        <p:spPr>
          <a:xfrm>
            <a:off x="-8255" y="-27940"/>
            <a:ext cx="12200890" cy="68853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p:txBody>
          <a:bodyPr/>
          <a:p>
            <a:r>
              <a:rPr lang="en-US" altLang="zh-CN" dirty="0">
                <a:sym typeface="+mn-ea"/>
              </a:rPr>
              <a:t>Docker</a:t>
            </a:r>
            <a:r>
              <a:rPr lang="zh-CN" altLang="en-US" dirty="0">
                <a:sym typeface="+mn-ea"/>
              </a:rPr>
              <a:t>是特点</a:t>
            </a:r>
            <a:endParaRPr lang="zh-CN" altLang="en-US" dirty="0">
              <a:sym typeface="+mn-ea"/>
            </a:endParaRPr>
          </a:p>
        </p:txBody>
      </p:sp>
      <p:sp>
        <p:nvSpPr>
          <p:cNvPr id="8" name="内容占位符 7"/>
          <p:cNvSpPr>
            <a:spLocks noGrp="1"/>
          </p:cNvSpPr>
          <p:nvPr>
            <p:ph idx="1"/>
          </p:nvPr>
        </p:nvSpPr>
        <p:spPr>
          <a:xfrm>
            <a:off x="372110" y="1273810"/>
            <a:ext cx="5062855" cy="5079365"/>
          </a:xfrm>
        </p:spPr>
        <p:txBody>
          <a:bodyPr/>
          <a:p>
            <a:pPr latinLnBrk="0">
              <a:lnSpc>
                <a:spcPct val="200000"/>
              </a:lnSpc>
              <a:spcBef>
                <a:spcPts val="0"/>
              </a:spcBef>
            </a:pPr>
            <a:r>
              <a:rPr lang="zh-CN" altLang="en-US"/>
              <a:t>轻量化</a:t>
            </a:r>
            <a:endParaRPr lang="zh-CN" altLang="en-US"/>
          </a:p>
          <a:p>
            <a:pPr latinLnBrk="0">
              <a:lnSpc>
                <a:spcPct val="200000"/>
              </a:lnSpc>
              <a:spcBef>
                <a:spcPts val="0"/>
              </a:spcBef>
            </a:pPr>
            <a:r>
              <a:rPr lang="zh-CN" altLang="en-US"/>
              <a:t>性能高、资源省</a:t>
            </a:r>
            <a:endParaRPr lang="zh-CN" altLang="en-US"/>
          </a:p>
          <a:p>
            <a:pPr latinLnBrk="0">
              <a:lnSpc>
                <a:spcPct val="200000"/>
              </a:lnSpc>
              <a:spcBef>
                <a:spcPts val="0"/>
              </a:spcBef>
            </a:pPr>
            <a:r>
              <a:rPr lang="zh-CN" altLang="en-US"/>
              <a:t>跨平台</a:t>
            </a:r>
            <a:endParaRPr lang="zh-CN" altLang="en-US"/>
          </a:p>
          <a:p>
            <a:pPr latinLnBrk="0">
              <a:lnSpc>
                <a:spcPct val="200000"/>
              </a:lnSpc>
              <a:spcBef>
                <a:spcPts val="0"/>
              </a:spcBef>
            </a:pPr>
            <a:r>
              <a:rPr lang="zh-CN" altLang="en-US"/>
              <a:t>细粒度</a:t>
            </a:r>
            <a:endParaRPr lang="zh-CN" altLang="en-US"/>
          </a:p>
          <a:p>
            <a:pPr latinLnBrk="0">
              <a:lnSpc>
                <a:spcPct val="150000"/>
              </a:lnSpc>
              <a:spcBef>
                <a:spcPts val="0"/>
              </a:spcBef>
            </a:pPr>
            <a:endParaRPr lang="zh-CN" altLang="en-US"/>
          </a:p>
        </p:txBody>
      </p:sp>
      <p:sp>
        <p:nvSpPr>
          <p:cNvPr id="2" name="内容占位符 7"/>
          <p:cNvSpPr>
            <a:spLocks noGrp="1"/>
          </p:cNvSpPr>
          <p:nvPr/>
        </p:nvSpPr>
        <p:spPr>
          <a:xfrm>
            <a:off x="5671185" y="1266190"/>
            <a:ext cx="5313680" cy="5079365"/>
          </a:xfrm>
          <a:prstGeom prst="rect">
            <a:avLst/>
          </a:prstGeom>
          <a:noFill/>
          <a:ln w="9525">
            <a:noFill/>
          </a:ln>
        </p:spPr>
        <p:txBody>
          <a:bodyPr anchor="t"/>
          <a:lstStyle>
            <a:lvl1pPr marL="342900" indent="-342900" algn="l" rtl="0" eaLnBrk="0" fontAlgn="base" hangingPunct="0">
              <a:spcBef>
                <a:spcPct val="20000"/>
              </a:spcBef>
              <a:spcAft>
                <a:spcPct val="0"/>
              </a:spcAft>
              <a:buChar char="•"/>
              <a:defRPr sz="3200">
                <a:solidFill>
                  <a:schemeClr val="tx1"/>
                </a:solidFill>
                <a:latin typeface="微软雅黑" panose="020B0503020204020204" charset="-122"/>
                <a:ea typeface="微软雅黑" panose="020B0503020204020204" charset="-122"/>
                <a:cs typeface="+mn-cs"/>
              </a:defRPr>
            </a:lvl1pPr>
            <a:lvl2pPr marL="742950" indent="-285750" algn="l" rtl="0" eaLnBrk="0" fontAlgn="base" hangingPunct="0">
              <a:spcBef>
                <a:spcPct val="20000"/>
              </a:spcBef>
              <a:spcAft>
                <a:spcPct val="0"/>
              </a:spcAft>
              <a:buChar char="–"/>
              <a:defRPr sz="2800">
                <a:solidFill>
                  <a:schemeClr val="tx1"/>
                </a:solidFill>
                <a:latin typeface="微软雅黑" panose="020B0503020204020204" charset="-122"/>
                <a:ea typeface="微软雅黑" panose="020B0503020204020204" charset="-122"/>
              </a:defRPr>
            </a:lvl2pPr>
            <a:lvl3pPr marL="1143000" indent="-228600" algn="l" rtl="0" eaLnBrk="0" fontAlgn="base" hangingPunct="0">
              <a:spcBef>
                <a:spcPct val="20000"/>
              </a:spcBef>
              <a:spcAft>
                <a:spcPct val="0"/>
              </a:spcAft>
              <a:buChar char="•"/>
              <a:defRPr sz="2400">
                <a:solidFill>
                  <a:schemeClr val="tx1"/>
                </a:solidFill>
                <a:latin typeface="微软雅黑" panose="020B0503020204020204" charset="-122"/>
                <a:ea typeface="微软雅黑" panose="020B0503020204020204" charset="-122"/>
              </a:defRPr>
            </a:lvl3pPr>
            <a:lvl4pPr marL="1600200" indent="-228600" algn="l" rtl="0" eaLnBrk="0" fontAlgn="base" hangingPunct="0">
              <a:spcBef>
                <a:spcPct val="20000"/>
              </a:spcBef>
              <a:spcAft>
                <a:spcPct val="0"/>
              </a:spcAft>
              <a:buChar char="–"/>
              <a:defRPr sz="2000">
                <a:solidFill>
                  <a:schemeClr val="tx1"/>
                </a:solidFill>
                <a:latin typeface="微软雅黑" panose="020B0503020204020204" charset="-122"/>
                <a:ea typeface="微软雅黑" panose="020B0503020204020204" charset="-122"/>
              </a:defRPr>
            </a:lvl4pPr>
            <a:lvl5pPr marL="2057400" indent="-228600" algn="l" rtl="0" eaLnBrk="0" fontAlgn="base" hangingPunct="0">
              <a:spcBef>
                <a:spcPct val="20000"/>
              </a:spcBef>
              <a:spcAft>
                <a:spcPct val="0"/>
              </a:spcAft>
              <a:buChar char="»"/>
              <a:defRPr sz="2000">
                <a:solidFill>
                  <a:schemeClr val="tx1"/>
                </a:solidFill>
                <a:latin typeface="微软雅黑" panose="020B0503020204020204" charset="-122"/>
                <a:ea typeface="微软雅黑" panose="020B0503020204020204" charset="-122"/>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a:lnSpc>
                <a:spcPct val="200000"/>
              </a:lnSpc>
              <a:spcBef>
                <a:spcPts val="0"/>
              </a:spcBef>
            </a:pPr>
            <a:r>
              <a:rPr lang="zh-CN" altLang="en-US">
                <a:sym typeface="+mn-ea"/>
              </a:rPr>
              <a:t>更快速的交付和部署</a:t>
            </a:r>
            <a:endParaRPr lang="zh-CN" altLang="en-US"/>
          </a:p>
          <a:p>
            <a:pPr>
              <a:lnSpc>
                <a:spcPct val="200000"/>
              </a:lnSpc>
              <a:spcBef>
                <a:spcPts val="0"/>
              </a:spcBef>
            </a:pPr>
            <a:r>
              <a:rPr lang="zh-CN" altLang="en-US">
                <a:sym typeface="+mn-ea"/>
              </a:rPr>
              <a:t>更轻松的迁移和扩展</a:t>
            </a:r>
            <a:endParaRPr lang="zh-CN" altLang="en-US"/>
          </a:p>
          <a:p>
            <a:pPr>
              <a:lnSpc>
                <a:spcPct val="200000"/>
              </a:lnSpc>
              <a:spcBef>
                <a:spcPts val="0"/>
              </a:spcBef>
            </a:pPr>
            <a:r>
              <a:rPr lang="zh-CN" altLang="en-US">
                <a:sym typeface="+mn-ea"/>
              </a:rPr>
              <a:t>更简单的更新管理</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p:txBody>
          <a:bodyPr/>
          <a:p>
            <a:r>
              <a:rPr lang="zh-CN" altLang="en-US" dirty="0">
                <a:sym typeface="+mn-ea"/>
              </a:rPr>
              <a:t>容器技术</a:t>
            </a:r>
            <a:endParaRPr lang="zh-CN" altLang="en-US" dirty="0">
              <a:sym typeface="+mn-ea"/>
            </a:endParaRPr>
          </a:p>
        </p:txBody>
      </p:sp>
      <p:sp>
        <p:nvSpPr>
          <p:cNvPr id="8" name="内容占位符 7"/>
          <p:cNvSpPr>
            <a:spLocks noGrp="1"/>
          </p:cNvSpPr>
          <p:nvPr>
            <p:ph idx="1"/>
          </p:nvPr>
        </p:nvSpPr>
        <p:spPr>
          <a:xfrm>
            <a:off x="1981200" y="1600200"/>
            <a:ext cx="8229600" cy="4752975"/>
          </a:xfrm>
        </p:spPr>
        <p:txBody>
          <a:bodyPr/>
          <a:p>
            <a:pPr latinLnBrk="0">
              <a:lnSpc>
                <a:spcPct val="150000"/>
              </a:lnSpc>
              <a:spcBef>
                <a:spcPts val="0"/>
              </a:spcBef>
            </a:pPr>
            <a:r>
              <a:rPr lang="zh-CN" altLang="en-US"/>
              <a:t>什么是容器：</a:t>
            </a:r>
            <a:endParaRPr lang="zh-CN" altLang="en-US"/>
          </a:p>
          <a:p>
            <a:pPr lvl="1" latinLnBrk="0">
              <a:lnSpc>
                <a:spcPct val="150000"/>
              </a:lnSpc>
              <a:spcBef>
                <a:spcPts val="0"/>
              </a:spcBef>
            </a:pPr>
            <a:r>
              <a:rPr lang="zh-CN" altLang="en-US"/>
              <a:t>一种虚拟化方案</a:t>
            </a:r>
            <a:endParaRPr lang="zh-CN" altLang="en-US"/>
          </a:p>
          <a:p>
            <a:pPr lvl="1" latinLnBrk="0">
              <a:lnSpc>
                <a:spcPct val="150000"/>
              </a:lnSpc>
              <a:spcBef>
                <a:spcPts val="0"/>
              </a:spcBef>
            </a:pPr>
            <a:r>
              <a:rPr lang="zh-CN" altLang="en-US"/>
              <a:t>操作系统级别的虚拟化</a:t>
            </a:r>
            <a:endParaRPr lang="zh-CN" altLang="en-US"/>
          </a:p>
          <a:p>
            <a:pPr lvl="1" latinLnBrk="0">
              <a:lnSpc>
                <a:spcPct val="150000"/>
              </a:lnSpc>
              <a:spcBef>
                <a:spcPts val="0"/>
              </a:spcBef>
            </a:pPr>
            <a:r>
              <a:rPr lang="zh-CN" altLang="en-US"/>
              <a:t>只能运行相同或相似内核的操作系统</a:t>
            </a:r>
            <a:endParaRPr lang="zh-CN" altLang="en-US"/>
          </a:p>
          <a:p>
            <a:pPr lvl="1" latinLnBrk="0">
              <a:lnSpc>
                <a:spcPct val="150000"/>
              </a:lnSpc>
              <a:spcBef>
                <a:spcPts val="0"/>
              </a:spcBef>
            </a:pPr>
            <a:r>
              <a:rPr lang="zh-CN" altLang="en-US"/>
              <a:t>依赖</a:t>
            </a:r>
            <a:r>
              <a:rPr lang="en-US" altLang="zh-CN"/>
              <a:t>Linux</a:t>
            </a:r>
            <a:r>
              <a:rPr lang="zh-CN" altLang="en-US"/>
              <a:t>内核特征</a:t>
            </a:r>
            <a:endParaRPr lang="zh-CN" altLang="en-US"/>
          </a:p>
          <a:p>
            <a:pPr lvl="2" latinLnBrk="0">
              <a:lnSpc>
                <a:spcPct val="150000"/>
              </a:lnSpc>
              <a:spcBef>
                <a:spcPts val="0"/>
              </a:spcBef>
            </a:pPr>
            <a:r>
              <a:rPr lang="en-US" altLang="zh-CN"/>
              <a:t>Namespace, Cgroups, chroot</a:t>
            </a:r>
            <a:endParaRPr lang="en-US" altLang="zh-C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p:txBody>
          <a:bodyPr/>
          <a:p>
            <a:endParaRPr lang="zh-CN" altLang="en-US" dirty="0">
              <a:sym typeface="+mn-ea"/>
            </a:endParaRPr>
          </a:p>
        </p:txBody>
      </p:sp>
      <p:sp>
        <p:nvSpPr>
          <p:cNvPr id="6" name="圆角矩形 5"/>
          <p:cNvSpPr/>
          <p:nvPr/>
        </p:nvSpPr>
        <p:spPr>
          <a:xfrm>
            <a:off x="4281805" y="2279650"/>
            <a:ext cx="1656715" cy="362585"/>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CPU</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 name="圆角矩形 1"/>
          <p:cNvSpPr/>
          <p:nvPr/>
        </p:nvSpPr>
        <p:spPr>
          <a:xfrm>
            <a:off x="6109970" y="2279650"/>
            <a:ext cx="1656715" cy="362585"/>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memory</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圆角矩形 2"/>
          <p:cNvSpPr/>
          <p:nvPr/>
        </p:nvSpPr>
        <p:spPr>
          <a:xfrm>
            <a:off x="4436110" y="3136900"/>
            <a:ext cx="3060700" cy="2804160"/>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indent="0" algn="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800" b="0"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p>
            <a:pPr marL="0" marR="0" indent="0" algn="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Cgroup Hierarchy</a:t>
            </a:r>
            <a:endParaRPr kumimoji="0" lang="en-US" altLang="zh-CN" sz="1800" b="0"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p:txBody>
      </p:sp>
      <p:sp>
        <p:nvSpPr>
          <p:cNvPr id="4" name="圆角矩形 3"/>
          <p:cNvSpPr/>
          <p:nvPr/>
        </p:nvSpPr>
        <p:spPr>
          <a:xfrm>
            <a:off x="4847590" y="3520440"/>
            <a:ext cx="1677670" cy="458470"/>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/cpu_mem_cg</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 name="圆角矩形 4"/>
          <p:cNvSpPr/>
          <p:nvPr/>
        </p:nvSpPr>
        <p:spPr>
          <a:xfrm>
            <a:off x="6277610" y="4189730"/>
            <a:ext cx="822960" cy="364490"/>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/cg1</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9" name="圆角矩形 8"/>
          <p:cNvSpPr/>
          <p:nvPr/>
        </p:nvSpPr>
        <p:spPr>
          <a:xfrm>
            <a:off x="6266815" y="4770755"/>
            <a:ext cx="822960" cy="364490"/>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/cg2</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10" name="肘形连接符 9"/>
          <p:cNvCxnSpPr>
            <a:stCxn id="6" idx="2"/>
            <a:endCxn id="3" idx="0"/>
          </p:cNvCxnSpPr>
          <p:nvPr/>
        </p:nvCxnSpPr>
        <p:spPr>
          <a:xfrm rot="5400000" flipV="1">
            <a:off x="5366703" y="2461578"/>
            <a:ext cx="494665" cy="855980"/>
          </a:xfrm>
          <a:prstGeom prst="bentConnector3">
            <a:avLst>
              <a:gd name="adj1" fmla="val 50000"/>
            </a:avLst>
          </a:prstGeom>
          <a:solidFill>
            <a:schemeClr val="accent1"/>
          </a:solidFill>
          <a:ln w="9525" cap="flat" cmpd="sng" algn="ctr">
            <a:solidFill>
              <a:schemeClr val="tx1"/>
            </a:solidFill>
            <a:prstDash val="solid"/>
            <a:round/>
            <a:headEnd type="none" w="med" len="med"/>
            <a:tailEnd type="none" w="med" len="med"/>
          </a:ln>
        </p:spPr>
      </p:cxnSp>
      <p:cxnSp>
        <p:nvCxnSpPr>
          <p:cNvPr id="11" name="肘形连接符 10"/>
          <p:cNvCxnSpPr>
            <a:stCxn id="2" idx="2"/>
            <a:endCxn id="3" idx="0"/>
          </p:cNvCxnSpPr>
          <p:nvPr/>
        </p:nvCxnSpPr>
        <p:spPr>
          <a:xfrm rot="5400000">
            <a:off x="6280785" y="2403475"/>
            <a:ext cx="494665" cy="972185"/>
          </a:xfrm>
          <a:prstGeom prst="bentConnector3">
            <a:avLst>
              <a:gd name="adj1" fmla="val 50064"/>
            </a:avLst>
          </a:prstGeom>
          <a:solidFill>
            <a:schemeClr val="accent1"/>
          </a:solidFill>
          <a:ln w="9525" cap="flat" cmpd="sng" algn="ctr">
            <a:solidFill>
              <a:schemeClr val="tx1"/>
            </a:solidFill>
            <a:prstDash val="solid"/>
            <a:round/>
            <a:headEnd type="none" w="med" len="med"/>
            <a:tailEnd type="none" w="med" len="med"/>
          </a:ln>
        </p:spPr>
      </p:cxnSp>
      <p:cxnSp>
        <p:nvCxnSpPr>
          <p:cNvPr id="12" name="肘形连接符 11"/>
          <p:cNvCxnSpPr>
            <a:stCxn id="4" idx="2"/>
            <a:endCxn id="5" idx="1"/>
          </p:cNvCxnSpPr>
          <p:nvPr/>
        </p:nvCxnSpPr>
        <p:spPr>
          <a:xfrm rot="5400000" flipV="1">
            <a:off x="5785485" y="3879850"/>
            <a:ext cx="393065" cy="591185"/>
          </a:xfrm>
          <a:prstGeom prst="bentConnector2">
            <a:avLst/>
          </a:prstGeom>
          <a:solidFill>
            <a:schemeClr val="accent1"/>
          </a:solidFill>
          <a:ln w="9525" cap="flat" cmpd="sng" algn="ctr">
            <a:solidFill>
              <a:schemeClr val="tx1"/>
            </a:solidFill>
            <a:prstDash val="solid"/>
            <a:round/>
            <a:headEnd type="none" w="med" len="med"/>
            <a:tailEnd type="none" w="med" len="med"/>
          </a:ln>
        </p:spPr>
      </p:cxnSp>
      <p:cxnSp>
        <p:nvCxnSpPr>
          <p:cNvPr id="13" name="肘形连接符 12"/>
          <p:cNvCxnSpPr>
            <a:stCxn id="4" idx="2"/>
            <a:endCxn id="9" idx="1"/>
          </p:cNvCxnSpPr>
          <p:nvPr/>
        </p:nvCxnSpPr>
        <p:spPr>
          <a:xfrm rot="5400000" flipV="1">
            <a:off x="5489575" y="4175760"/>
            <a:ext cx="974090" cy="580390"/>
          </a:xfrm>
          <a:prstGeom prst="bentConnector2">
            <a:avLst/>
          </a:prstGeom>
          <a:solidFill>
            <a:schemeClr val="accent1"/>
          </a:solidFill>
          <a:ln w="9525" cap="flat" cmpd="sng" algn="ctr">
            <a:solidFill>
              <a:schemeClr val="tx1"/>
            </a:solidFill>
            <a:prstDash val="solid"/>
            <a:round/>
            <a:headEnd type="none" w="med" len="med"/>
            <a:tailEnd type="none" w="med" len="med"/>
          </a:ln>
        </p:spPr>
      </p:cxnSp>
    </p:spTree>
  </p:cSld>
  <p:clrMapOvr>
    <a:masterClrMapping/>
  </p:clrMapOvr>
</p:sld>
</file>

<file path=ppt/tags/tag1.xml><?xml version="1.0" encoding="utf-8"?>
<p:tagLst xmlns:p="http://schemas.openxmlformats.org/presentationml/2006/main">
  <p:tag name="KSO_WM_UNIT_PLACING_PICTURE_USER_VIEWPORT" val="{&quot;height&quot;:5865,&quot;width&quot;:7530}"/>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7915</Words>
  <Application>WPS 演示</Application>
  <PresentationFormat>全屏显示(4:3)</PresentationFormat>
  <Paragraphs>673</Paragraphs>
  <Slides>69</Slides>
  <Notes>0</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9</vt:i4>
      </vt:variant>
      <vt:variant>
        <vt:lpstr>幻灯片标题</vt:lpstr>
      </vt:variant>
      <vt:variant>
        <vt:i4>69</vt:i4>
      </vt:variant>
    </vt:vector>
  </HeadingPairs>
  <TitlesOfParts>
    <vt:vector size="86" baseType="lpstr">
      <vt:lpstr>Arial</vt:lpstr>
      <vt:lpstr>宋体</vt:lpstr>
      <vt:lpstr>Wingdings</vt:lpstr>
      <vt:lpstr>黑体</vt:lpstr>
      <vt:lpstr>微软雅黑</vt:lpstr>
      <vt:lpstr>Arial Unicode MS</vt:lpstr>
      <vt:lpstr>Wingdings</vt:lpstr>
      <vt:lpstr>默认设计模板</vt:lpstr>
      <vt:lpstr>Paint.Picture</vt:lpstr>
      <vt:lpstr>Paint.Picture</vt:lpstr>
      <vt:lpstr>Paint.Picture</vt:lpstr>
      <vt:lpstr>Paint.Picture</vt:lpstr>
      <vt:lpstr>Paint.Picture</vt:lpstr>
      <vt:lpstr>Paint.Picture</vt:lpstr>
      <vt:lpstr>Paint.Picture</vt:lpstr>
      <vt:lpstr>Paint.Picture</vt:lpstr>
      <vt:lpstr>Paint.Picture</vt:lpstr>
      <vt:lpstr>云计算与虚拟化技术</vt:lpstr>
      <vt:lpstr>Docker是云计算必然的现在和未来</vt:lpstr>
      <vt:lpstr>Docker在软件开发过程中的作用</vt:lpstr>
      <vt:lpstr>PowerPoint 演示文稿</vt:lpstr>
      <vt:lpstr>PowerPoint 演示文稿</vt:lpstr>
      <vt:lpstr>轻量级虚拟化技术 Docker</vt:lpstr>
      <vt:lpstr>Docker是特点</vt:lpstr>
      <vt:lpstr>容器技术</vt:lpstr>
      <vt:lpstr>PowerPoint 演示文稿</vt:lpstr>
      <vt:lpstr>容器虚拟化技术与传统虚拟化技术</vt:lpstr>
      <vt:lpstr>PowerPoint 演示文稿</vt:lpstr>
      <vt:lpstr>Docker目标</vt:lpstr>
      <vt:lpstr>Docker的使用场景</vt:lpstr>
      <vt:lpstr>网站架构演变 1</vt:lpstr>
      <vt:lpstr>网站架构演变 2</vt:lpstr>
      <vt:lpstr>网站架构演变 3</vt:lpstr>
      <vt:lpstr>网站架构演变 4</vt:lpstr>
      <vt:lpstr>网站架构演变 5</vt:lpstr>
      <vt:lpstr>网站架构演变 6</vt:lpstr>
      <vt:lpstr>网站架构演变 7</vt:lpstr>
      <vt:lpstr>网站架构演变 8</vt:lpstr>
      <vt:lpstr>微服务特点</vt:lpstr>
      <vt:lpstr>微服务研发组织的设置示意图</vt:lpstr>
      <vt:lpstr>Docker基本组成</vt:lpstr>
      <vt:lpstr>Docker框架</vt:lpstr>
      <vt:lpstr>Docker 引擎的架构</vt:lpstr>
      <vt:lpstr>Docker 安装</vt:lpstr>
      <vt:lpstr>Docker命令-服务相关</vt:lpstr>
      <vt:lpstr>Docker命令-镜像相关</vt:lpstr>
      <vt:lpstr>Docker命令-容器相关</vt:lpstr>
      <vt:lpstr>Docker案例: 快速部署个人博客网站</vt:lpstr>
      <vt:lpstr>Docker镜像原理</vt:lpstr>
      <vt:lpstr>Docker镜像文件本质</vt:lpstr>
      <vt:lpstr>Docker镜像原理</vt:lpstr>
      <vt:lpstr>Docker 特性</vt:lpstr>
      <vt:lpstr>Docker容器数据卷</vt:lpstr>
      <vt:lpstr>Docker数据卷概念</vt:lpstr>
      <vt:lpstr>Dcoker数据存储原理</vt:lpstr>
      <vt:lpstr>数据卷概念</vt:lpstr>
      <vt:lpstr>配置数据卷</vt:lpstr>
      <vt:lpstr>数据卷容器</vt:lpstr>
      <vt:lpstr>配置数据卷容器</vt:lpstr>
      <vt:lpstr>镜像制作</vt:lpstr>
      <vt:lpstr>Dockerfile</vt:lpstr>
      <vt:lpstr>Dockerfile 案例</vt:lpstr>
      <vt:lpstr>Docker服务编排</vt:lpstr>
      <vt:lpstr>docker-compose.yml</vt:lpstr>
      <vt:lpstr>Docker实战1 - Web负载均衡 - 简单的web服务器</vt:lpstr>
      <vt:lpstr>Docker实战1 - Web负载均衡 - 基本架构</vt:lpstr>
      <vt:lpstr>Docker实战1 - Web负载均衡 - 实验步骤 1</vt:lpstr>
      <vt:lpstr>Docker实战1 - Web负载均衡 - 实验步骤 2</vt:lpstr>
      <vt:lpstr>Docker实战1 - Web负载均衡 - 实验步骤 3</vt:lpstr>
      <vt:lpstr>Docker实战1 - Web负载均衡 - 实验步骤 4</vt:lpstr>
      <vt:lpstr>Docker实战1 - Web负载均衡 - 实验步骤 5</vt:lpstr>
      <vt:lpstr>Docker有仓库</vt:lpstr>
      <vt:lpstr>私有仓库搭建</vt:lpstr>
      <vt:lpstr>私有仓库 镜像上传和下载</vt:lpstr>
      <vt:lpstr>Docker 网络通讯方式</vt:lpstr>
      <vt:lpstr>Docker 容器网络设置</vt:lpstr>
      <vt:lpstr>Docker 网络隔离方式</vt:lpstr>
      <vt:lpstr>Docker 资源限制</vt:lpstr>
      <vt:lpstr>Docker 内存限制</vt:lpstr>
      <vt:lpstr>Docker CPU限制</vt:lpstr>
      <vt:lpstr>Docker CPU限制参数设置</vt:lpstr>
      <vt:lpstr>Docker 资源限制实验</vt:lpstr>
      <vt:lpstr>CI/CD开发测流水线</vt:lpstr>
      <vt:lpstr>基于Docker和CI/CD</vt:lpstr>
      <vt:lpstr>Docker和DevOps（Development/Operations）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大数据技术原理与应用</dc:title>
  <dc:creator>厦门大学-林子雨-编著</dc:creator>
  <dc:description>http://dblab.xmu.edu.cn/post/bigdata</dc:description>
  <cp:lastModifiedBy>春节好</cp:lastModifiedBy>
  <cp:revision>290</cp:revision>
  <dcterms:created xsi:type="dcterms:W3CDTF">2020-02-15T07:46:00Z</dcterms:created>
  <dcterms:modified xsi:type="dcterms:W3CDTF">2022-05-04T03:12:18Z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2052-11.1.0.11636</vt:lpwstr>
  </property>
  <property fmtid="{D5CDD505-2E9C-101B-9397-08002B2CF9AE}" pid="3" name="ICV">
    <vt:lpwstr>3D7EEE9BCA0D4C63A95BF5F6CEE5B0EE</vt:lpwstr>
  </property>
</Properties>
</file>